
<file path=[Content_Types].xml><?xml version="1.0" encoding="utf-8"?>
<Types xmlns="http://schemas.openxmlformats.org/package/2006/content-types">
  <Default Extension="avi" ContentType="video/x-msvideo"/>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3.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4.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5.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6.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7.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8.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9.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30.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31.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2.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3.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6"/>
  </p:notesMasterIdLst>
  <p:handoutMasterIdLst>
    <p:handoutMasterId r:id="rId47"/>
  </p:handoutMasterIdLst>
  <p:sldIdLst>
    <p:sldId id="256" r:id="rId5"/>
    <p:sldId id="335" r:id="rId6"/>
    <p:sldId id="300" r:id="rId7"/>
    <p:sldId id="307" r:id="rId8"/>
    <p:sldId id="299" r:id="rId9"/>
    <p:sldId id="273" r:id="rId10"/>
    <p:sldId id="305" r:id="rId11"/>
    <p:sldId id="272" r:id="rId12"/>
    <p:sldId id="274" r:id="rId13"/>
    <p:sldId id="342" r:id="rId14"/>
    <p:sldId id="309" r:id="rId15"/>
    <p:sldId id="308" r:id="rId16"/>
    <p:sldId id="311" r:id="rId17"/>
    <p:sldId id="316" r:id="rId18"/>
    <p:sldId id="343" r:id="rId19"/>
    <p:sldId id="315" r:id="rId20"/>
    <p:sldId id="319" r:id="rId21"/>
    <p:sldId id="317" r:id="rId22"/>
    <p:sldId id="318" r:id="rId23"/>
    <p:sldId id="320" r:id="rId24"/>
    <p:sldId id="321" r:id="rId25"/>
    <p:sldId id="322" r:id="rId26"/>
    <p:sldId id="323" r:id="rId27"/>
    <p:sldId id="326" r:id="rId28"/>
    <p:sldId id="325" r:id="rId29"/>
    <p:sldId id="327" r:id="rId30"/>
    <p:sldId id="328" r:id="rId31"/>
    <p:sldId id="329" r:id="rId32"/>
    <p:sldId id="331" r:id="rId33"/>
    <p:sldId id="340" r:id="rId34"/>
    <p:sldId id="330" r:id="rId35"/>
    <p:sldId id="348" r:id="rId36"/>
    <p:sldId id="332" r:id="rId37"/>
    <p:sldId id="333" r:id="rId38"/>
    <p:sldId id="324" r:id="rId39"/>
    <p:sldId id="334" r:id="rId40"/>
    <p:sldId id="344" r:id="rId41"/>
    <p:sldId id="346" r:id="rId42"/>
    <p:sldId id="336" r:id="rId43"/>
    <p:sldId id="337" r:id="rId44"/>
    <p:sldId id="34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3" pos="482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Wilbert Tan" initials="WT" lastIdx="1" clrIdx="2">
    <p:extLst>
      <p:ext uri="{19B8F6BF-5375-455C-9EA6-DF929625EA0E}">
        <p15:presenceInfo xmlns:p15="http://schemas.microsoft.com/office/powerpoint/2012/main" userId="5c0d7963016aa40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B7472A"/>
    <a:srgbClr val="F5F5F5"/>
    <a:srgbClr val="D24726"/>
    <a:srgbClr val="9FCDB3"/>
    <a:srgbClr val="217346"/>
    <a:srgbClr val="000000"/>
    <a:srgbClr val="D9D9D9"/>
    <a:srgbClr val="F3F2F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DB0C30-EC67-673B-C91D-A427F1112758}" v="2" dt="2025-12-26T11:06:20.1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48" autoAdjust="0"/>
    <p:restoredTop sz="77673" autoAdjust="0"/>
  </p:normalViewPr>
  <p:slideViewPr>
    <p:cSldViewPr snapToGrid="0">
      <p:cViewPr>
        <p:scale>
          <a:sx n="61" d="100"/>
          <a:sy n="61" d="100"/>
        </p:scale>
        <p:origin x="874" y="26"/>
      </p:cViewPr>
      <p:guideLst>
        <p:guide orient="horz" pos="2880"/>
        <p:guide pos="4824"/>
      </p:guideLst>
    </p:cSldViewPr>
  </p:slideViewPr>
  <p:outlineViewPr>
    <p:cViewPr>
      <p:scale>
        <a:sx n="33" d="100"/>
        <a:sy n="33" d="100"/>
      </p:scale>
      <p:origin x="0" y="0"/>
    </p:cViewPr>
  </p:outlineViewPr>
  <p:notesTextViewPr>
    <p:cViewPr>
      <p:scale>
        <a:sx n="1" d="1"/>
        <a:sy n="1" d="1"/>
      </p:scale>
      <p:origin x="0" y="0"/>
    </p:cViewPr>
  </p:notesTextViewPr>
  <p:sorterViewPr>
    <p:cViewPr>
      <p:scale>
        <a:sx n="137" d="100"/>
        <a:sy n="137"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20000"/>
            <a:lumOff val="8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60000"/>
            <a:lumOff val="4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a:solidFill>
          <a:schemeClr val="accent6">
            <a:lumMod val="20000"/>
            <a:lumOff val="80000"/>
          </a:schemeClr>
        </a:solidFill>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60000"/>
            <a:lumOff val="4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a:solidFill>
          <a:schemeClr val="accent6">
            <a:lumMod val="20000"/>
            <a:lumOff val="80000"/>
          </a:schemeClr>
        </a:solidFill>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60000"/>
            <a:lumOff val="4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a:solidFill>
          <a:schemeClr val="accent6">
            <a:lumMod val="20000"/>
            <a:lumOff val="80000"/>
          </a:schemeClr>
        </a:solidFill>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60000"/>
            <a:lumOff val="4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a:solidFill>
          <a:schemeClr val="accent6">
            <a:lumMod val="40000"/>
            <a:lumOff val="60000"/>
          </a:schemeClr>
        </a:solidFill>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a:solidFill>
          <a:schemeClr val="accent2">
            <a:lumMod val="20000"/>
            <a:lumOff val="80000"/>
          </a:schemeClr>
        </a:solidFill>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60000"/>
            <a:lumOff val="4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a:solidFill>
          <a:schemeClr val="accent6">
            <a:lumMod val="40000"/>
            <a:lumOff val="60000"/>
          </a:schemeClr>
        </a:solidFill>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a:solidFill>
          <a:schemeClr val="accent2">
            <a:lumMod val="20000"/>
            <a:lumOff val="80000"/>
          </a:schemeClr>
        </a:solidFill>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36712" custLinFactNeighborY="10780">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60000"/>
            <a:lumOff val="4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a:solidFill>
          <a:schemeClr val="accent6">
            <a:lumMod val="40000"/>
            <a:lumOff val="60000"/>
          </a:schemeClr>
        </a:solidFill>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a:solidFill>
          <a:schemeClr val="accent2">
            <a:lumMod val="20000"/>
            <a:lumOff val="80000"/>
          </a:schemeClr>
        </a:solidFill>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60000"/>
            <a:lumOff val="4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a:solidFill>
          <a:schemeClr val="accent6">
            <a:lumMod val="40000"/>
            <a:lumOff val="60000"/>
          </a:schemeClr>
        </a:solidFill>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a:solidFill>
          <a:schemeClr val="accent2">
            <a:lumMod val="20000"/>
            <a:lumOff val="80000"/>
          </a:schemeClr>
        </a:solidFill>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60000"/>
            <a:lumOff val="4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a:solidFill>
          <a:schemeClr val="accent6">
            <a:lumMod val="40000"/>
            <a:lumOff val="60000"/>
          </a:schemeClr>
        </a:solidFill>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a:solidFill>
          <a:schemeClr val="accent2">
            <a:lumMod val="20000"/>
            <a:lumOff val="80000"/>
          </a:schemeClr>
        </a:solidFill>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60000"/>
            <a:lumOff val="4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a:solidFill>
          <a:schemeClr val="accent6">
            <a:lumMod val="40000"/>
            <a:lumOff val="60000"/>
          </a:schemeClr>
        </a:solidFill>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a:solidFill>
          <a:schemeClr val="accent2">
            <a:lumMod val="20000"/>
            <a:lumOff val="80000"/>
          </a:schemeClr>
        </a:solidFill>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20000"/>
            <a:lumOff val="8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60000"/>
            <a:lumOff val="4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a:solidFill>
          <a:schemeClr val="accent6">
            <a:lumMod val="40000"/>
            <a:lumOff val="60000"/>
          </a:schemeClr>
        </a:solidFill>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a:solidFill>
          <a:schemeClr val="accent2">
            <a:lumMod val="20000"/>
            <a:lumOff val="80000"/>
          </a:schemeClr>
        </a:solidFill>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60000"/>
            <a:lumOff val="4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a:solidFill>
          <a:schemeClr val="accent6">
            <a:lumMod val="40000"/>
            <a:lumOff val="60000"/>
          </a:schemeClr>
        </a:solidFill>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a:solidFill>
          <a:schemeClr val="accent2">
            <a:lumMod val="20000"/>
            <a:lumOff val="80000"/>
          </a:schemeClr>
        </a:solidFill>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60000"/>
            <a:lumOff val="4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a:solidFill>
          <a:schemeClr val="accent6">
            <a:lumMod val="40000"/>
            <a:lumOff val="60000"/>
          </a:schemeClr>
        </a:solidFill>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a:solidFill>
          <a:schemeClr val="accent2">
            <a:lumMod val="20000"/>
            <a:lumOff val="80000"/>
          </a:schemeClr>
        </a:solidFill>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60000"/>
            <a:lumOff val="4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a:solidFill>
          <a:schemeClr val="accent6">
            <a:lumMod val="40000"/>
            <a:lumOff val="60000"/>
          </a:schemeClr>
        </a:solidFill>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a:solidFill>
          <a:schemeClr val="accent2">
            <a:lumMod val="20000"/>
            <a:lumOff val="80000"/>
          </a:schemeClr>
        </a:solidFill>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60000"/>
            <a:lumOff val="4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a:solidFill>
          <a:schemeClr val="accent6">
            <a:lumMod val="40000"/>
            <a:lumOff val="60000"/>
          </a:schemeClr>
        </a:solidFill>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a:solidFill>
          <a:schemeClr val="accent2">
            <a:lumMod val="20000"/>
            <a:lumOff val="80000"/>
          </a:schemeClr>
        </a:solidFill>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60000"/>
            <a:lumOff val="4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a:solidFill>
          <a:schemeClr val="accent6">
            <a:lumMod val="40000"/>
            <a:lumOff val="60000"/>
          </a:schemeClr>
        </a:solidFill>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a:solidFill>
          <a:schemeClr val="accent2">
            <a:lumMod val="20000"/>
            <a:lumOff val="80000"/>
          </a:schemeClr>
        </a:solidFill>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60000"/>
            <a:lumOff val="4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a:solidFill>
          <a:schemeClr val="accent6">
            <a:lumMod val="40000"/>
            <a:lumOff val="60000"/>
          </a:schemeClr>
        </a:solidFill>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a:solidFill>
          <a:schemeClr val="accent2">
            <a:lumMod val="20000"/>
            <a:lumOff val="80000"/>
          </a:schemeClr>
        </a:solidFill>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60000"/>
            <a:lumOff val="4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a:solidFill>
          <a:schemeClr val="accent6">
            <a:lumMod val="40000"/>
            <a:lumOff val="60000"/>
          </a:schemeClr>
        </a:solidFill>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a:solidFill>
          <a:schemeClr val="accent2">
            <a:lumMod val="20000"/>
            <a:lumOff val="80000"/>
          </a:schemeClr>
        </a:solidFill>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60000"/>
            <a:lumOff val="4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a:solidFill>
          <a:schemeClr val="accent6">
            <a:lumMod val="40000"/>
            <a:lumOff val="60000"/>
          </a:schemeClr>
        </a:solidFill>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a:solidFill>
          <a:schemeClr val="accent2">
            <a:lumMod val="20000"/>
            <a:lumOff val="80000"/>
          </a:schemeClr>
        </a:solidFill>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60000"/>
            <a:lumOff val="4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a:solidFill>
          <a:schemeClr val="accent6">
            <a:lumMod val="40000"/>
            <a:lumOff val="60000"/>
          </a:schemeClr>
        </a:solidFill>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a:solidFill>
          <a:schemeClr val="accent2">
            <a:lumMod val="20000"/>
            <a:lumOff val="80000"/>
          </a:schemeClr>
        </a:solidFill>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20000"/>
            <a:lumOff val="8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60000"/>
            <a:lumOff val="4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a:solidFill>
          <a:schemeClr val="accent6">
            <a:lumMod val="40000"/>
            <a:lumOff val="60000"/>
          </a:schemeClr>
        </a:solidFill>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a:solidFill>
          <a:schemeClr val="accent2">
            <a:lumMod val="20000"/>
            <a:lumOff val="80000"/>
          </a:schemeClr>
        </a:solidFill>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60000"/>
            <a:lumOff val="4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a:solidFill>
          <a:schemeClr val="accent6">
            <a:lumMod val="40000"/>
            <a:lumOff val="60000"/>
          </a:schemeClr>
        </a:solidFill>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a:solidFill>
          <a:schemeClr val="accent2">
            <a:lumMod val="20000"/>
            <a:lumOff val="80000"/>
          </a:schemeClr>
        </a:solidFill>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60000"/>
            <a:lumOff val="4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a:solidFill>
          <a:schemeClr val="accent6">
            <a:lumMod val="40000"/>
            <a:lumOff val="60000"/>
          </a:schemeClr>
        </a:solidFill>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a:solidFill>
          <a:schemeClr val="accent2">
            <a:lumMod val="20000"/>
            <a:lumOff val="80000"/>
          </a:schemeClr>
        </a:solidFill>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60000"/>
            <a:lumOff val="4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a:solidFill>
          <a:schemeClr val="accent6">
            <a:lumMod val="40000"/>
            <a:lumOff val="60000"/>
          </a:schemeClr>
        </a:solidFill>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a:solidFill>
          <a:schemeClr val="accent2">
            <a:lumMod val="20000"/>
            <a:lumOff val="80000"/>
          </a:schemeClr>
        </a:solidFill>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60000"/>
            <a:lumOff val="4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a:solidFill>
          <a:schemeClr val="accent6">
            <a:lumMod val="40000"/>
            <a:lumOff val="60000"/>
          </a:schemeClr>
        </a:solidFill>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a:solidFill>
          <a:schemeClr val="accent2">
            <a:lumMod val="20000"/>
            <a:lumOff val="80000"/>
          </a:schemeClr>
        </a:solidFill>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15B3B0CD-4EEE-4DD4-8DF0-84CA11E51281}" type="pres">
      <dgm:prSet presAssocID="{34047950-03FF-4045-AB5A-F14FF1EE6F6D}" presName="Name0" presStyleCnt="0">
        <dgm:presLayoutVars>
          <dgm:dir/>
          <dgm:resizeHandles val="exact"/>
        </dgm:presLayoutVars>
      </dgm:prSet>
      <dgm:spPr/>
    </dgm:pt>
  </dgm:ptLst>
  <dgm:cxnLst>
    <dgm:cxn modelId="{90F83193-DB8D-45A8-BA96-B1D997119CD2}" type="presOf" srcId="{34047950-03FF-4045-AB5A-F14FF1EE6F6D}" destId="{15B3B0CD-4EEE-4DD4-8DF0-84CA11E51281}" srcOrd="0" destOrd="0" presId="urn:microsoft.com/office/officeart/2005/8/layout/hChevron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60000"/>
            <a:lumOff val="4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a:solidFill>
          <a:schemeClr val="accent6">
            <a:lumMod val="40000"/>
            <a:lumOff val="60000"/>
          </a:schemeClr>
        </a:solidFill>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a:solidFill>
          <a:schemeClr val="accent2">
            <a:lumMod val="20000"/>
            <a:lumOff val="80000"/>
          </a:schemeClr>
        </a:solidFill>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60000"/>
            <a:lumOff val="4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a:solidFill>
          <a:schemeClr val="accent6">
            <a:lumMod val="40000"/>
            <a:lumOff val="60000"/>
          </a:schemeClr>
        </a:solidFill>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a:solidFill>
          <a:schemeClr val="accent2">
            <a:lumMod val="60000"/>
            <a:lumOff val="40000"/>
          </a:schemeClr>
        </a:solidFill>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a:solidFill>
          <a:schemeClr val="accent4">
            <a:lumMod val="40000"/>
            <a:lumOff val="60000"/>
          </a:schemeClr>
        </a:solidFill>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60000"/>
            <a:lumOff val="4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a:solidFill>
          <a:schemeClr val="accent6">
            <a:lumMod val="40000"/>
            <a:lumOff val="60000"/>
          </a:schemeClr>
        </a:solidFill>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a:solidFill>
          <a:schemeClr val="accent2">
            <a:lumMod val="60000"/>
            <a:lumOff val="40000"/>
          </a:schemeClr>
        </a:solidFill>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a:solidFill>
          <a:schemeClr val="accent4">
            <a:lumMod val="60000"/>
            <a:lumOff val="40000"/>
          </a:schemeClr>
        </a:solidFill>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20000"/>
            <a:lumOff val="8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20000"/>
            <a:lumOff val="8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20000"/>
            <a:lumOff val="8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20000"/>
            <a:lumOff val="8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20000"/>
            <a:lumOff val="8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4047950-03FF-4045-AB5A-F14FF1EE6F6D}" type="doc">
      <dgm:prSet loTypeId="urn:microsoft.com/office/officeart/2005/8/layout/hChevron3" loCatId="process" qsTypeId="urn:microsoft.com/office/officeart/2005/8/quickstyle/simple1" qsCatId="simple" csTypeId="urn:microsoft.com/office/officeart/2005/8/colors/accent1_2" csCatId="accent1" phldr="1"/>
      <dgm:spPr/>
    </dgm:pt>
    <dgm:pt modelId="{A5DAE9A3-ED2F-45AA-B9AC-513DAC99DEEB}">
      <dgm:prSet phldrT="[Text]">
        <dgm:style>
          <a:lnRef idx="2">
            <a:schemeClr val="accent5"/>
          </a:lnRef>
          <a:fillRef idx="1">
            <a:schemeClr val="lt1"/>
          </a:fillRef>
          <a:effectRef idx="0">
            <a:schemeClr val="accent5"/>
          </a:effectRef>
          <a:fontRef idx="minor">
            <a:schemeClr val="dk1"/>
          </a:fontRef>
        </dgm:style>
      </dgm:prSet>
      <dgm:spPr>
        <a:solidFill>
          <a:schemeClr val="accent1">
            <a:lumMod val="20000"/>
            <a:lumOff val="80000"/>
          </a:schemeClr>
        </a:solidFill>
      </dgm:spPr>
      <dgm:t>
        <a:bodyPr/>
        <a:lstStyle/>
        <a:p>
          <a:r>
            <a:rPr lang="en-US" dirty="0"/>
            <a:t>Background</a:t>
          </a:r>
        </a:p>
      </dgm:t>
    </dgm:pt>
    <dgm:pt modelId="{60173C18-92C8-4E5D-9C6B-446CA3176C90}" type="parTrans" cxnId="{66545399-DE80-46BB-84D0-00A57E195E11}">
      <dgm:prSet/>
      <dgm:spPr/>
      <dgm:t>
        <a:bodyPr/>
        <a:lstStyle/>
        <a:p>
          <a:endParaRPr lang="en-US"/>
        </a:p>
      </dgm:t>
    </dgm:pt>
    <dgm:pt modelId="{5A229B88-925F-4735-9D5B-118548A0CF66}" type="sibTrans" cxnId="{66545399-DE80-46BB-84D0-00A57E195E11}">
      <dgm:prSet/>
      <dgm:spPr/>
      <dgm:t>
        <a:bodyPr/>
        <a:lstStyle/>
        <a:p>
          <a:endParaRPr lang="en-US"/>
        </a:p>
      </dgm:t>
    </dgm:pt>
    <dgm:pt modelId="{1F3AB19C-9908-4B65-AC0B-756EC266D8E9}">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a:t>Methodology</a:t>
          </a:r>
        </a:p>
      </dgm:t>
    </dgm:pt>
    <dgm:pt modelId="{358F29C1-233B-433D-9DDE-D5BCCDB74C85}" type="parTrans" cxnId="{36BEBF05-8315-45F4-A48C-854CA9F644C0}">
      <dgm:prSet/>
      <dgm:spPr/>
      <dgm:t>
        <a:bodyPr/>
        <a:lstStyle/>
        <a:p>
          <a:endParaRPr lang="en-US"/>
        </a:p>
      </dgm:t>
    </dgm:pt>
    <dgm:pt modelId="{2849CCBF-5D87-4966-B502-C25C53FBB11D}" type="sibTrans" cxnId="{36BEBF05-8315-45F4-A48C-854CA9F644C0}">
      <dgm:prSet/>
      <dgm:spPr/>
      <dgm:t>
        <a:bodyPr/>
        <a:lstStyle/>
        <a:p>
          <a:endParaRPr lang="en-US"/>
        </a:p>
      </dgm:t>
    </dgm:pt>
    <dgm:pt modelId="{CEF8BF4B-7410-42B5-A2FE-6BB78CDE7C54}">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a:t>Results</a:t>
          </a:r>
        </a:p>
      </dgm:t>
    </dgm:pt>
    <dgm:pt modelId="{299DBA66-D0B4-40C7-8212-2DBBD2A07278}" type="parTrans" cxnId="{F75E4889-6237-47EF-BCAC-DB157CD59554}">
      <dgm:prSet/>
      <dgm:spPr/>
      <dgm:t>
        <a:bodyPr/>
        <a:lstStyle/>
        <a:p>
          <a:endParaRPr lang="en-US"/>
        </a:p>
      </dgm:t>
    </dgm:pt>
    <dgm:pt modelId="{328B1F39-E655-4635-AD56-AA3A1F6FF3EE}" type="sibTrans" cxnId="{F75E4889-6237-47EF-BCAC-DB157CD59554}">
      <dgm:prSet/>
      <dgm:spPr/>
      <dgm:t>
        <a:bodyPr/>
        <a:lstStyle/>
        <a:p>
          <a:endParaRPr lang="en-US"/>
        </a:p>
      </dgm:t>
    </dgm:pt>
    <dgm:pt modelId="{DECA9D8C-EBA4-412B-B07B-4BAE95E8F840}">
      <dgm:prSet>
        <dgm:style>
          <a:lnRef idx="2">
            <a:schemeClr val="accent4"/>
          </a:lnRef>
          <a:fillRef idx="1">
            <a:schemeClr val="lt1"/>
          </a:fillRef>
          <a:effectRef idx="0">
            <a:schemeClr val="accent4"/>
          </a:effectRef>
          <a:fontRef idx="minor">
            <a:schemeClr val="dk1"/>
          </a:fontRef>
        </dgm:style>
      </dgm:prSet>
      <dgm:spPr/>
      <dgm:t>
        <a:bodyPr/>
        <a:lstStyle/>
        <a:p>
          <a:r>
            <a:rPr lang="en-US" dirty="0"/>
            <a:t>Conclusion</a:t>
          </a:r>
        </a:p>
      </dgm:t>
    </dgm:pt>
    <dgm:pt modelId="{9973EC60-F685-43F0-85F8-F527A5E9B87E}" type="parTrans" cxnId="{407D38F4-9089-4EA5-9AF2-C3DDADEAE26C}">
      <dgm:prSet/>
      <dgm:spPr/>
      <dgm:t>
        <a:bodyPr/>
        <a:lstStyle/>
        <a:p>
          <a:endParaRPr lang="en-US"/>
        </a:p>
      </dgm:t>
    </dgm:pt>
    <dgm:pt modelId="{532E2168-5A4B-4523-8848-2AE61671C8E6}" type="sibTrans" cxnId="{407D38F4-9089-4EA5-9AF2-C3DDADEAE26C}">
      <dgm:prSet/>
      <dgm:spPr/>
      <dgm:t>
        <a:bodyPr/>
        <a:lstStyle/>
        <a:p>
          <a:endParaRPr lang="en-US"/>
        </a:p>
      </dgm:t>
    </dgm:pt>
    <dgm:pt modelId="{15B3B0CD-4EEE-4DD4-8DF0-84CA11E51281}" type="pres">
      <dgm:prSet presAssocID="{34047950-03FF-4045-AB5A-F14FF1EE6F6D}" presName="Name0" presStyleCnt="0">
        <dgm:presLayoutVars>
          <dgm:dir/>
          <dgm:resizeHandles val="exact"/>
        </dgm:presLayoutVars>
      </dgm:prSet>
      <dgm:spPr/>
    </dgm:pt>
    <dgm:pt modelId="{E08B0F60-457F-4BF4-B4A8-C2E0D465834B}" type="pres">
      <dgm:prSet presAssocID="{A5DAE9A3-ED2F-45AA-B9AC-513DAC99DEEB}" presName="parTxOnly" presStyleLbl="node1" presStyleIdx="0" presStyleCnt="4" custLinFactNeighborX="9982" custLinFactNeighborY="-11108">
        <dgm:presLayoutVars>
          <dgm:bulletEnabled val="1"/>
        </dgm:presLayoutVars>
      </dgm:prSet>
      <dgm:spPr/>
    </dgm:pt>
    <dgm:pt modelId="{542B584C-C611-427A-A324-01704848E3B9}" type="pres">
      <dgm:prSet presAssocID="{5A229B88-925F-4735-9D5B-118548A0CF66}" presName="parSpace" presStyleCnt="0"/>
      <dgm:spPr/>
    </dgm:pt>
    <dgm:pt modelId="{626E6B68-0C66-44F4-8FE3-E04EDBBDACE3}" type="pres">
      <dgm:prSet presAssocID="{1F3AB19C-9908-4B65-AC0B-756EC266D8E9}" presName="parTxOnly" presStyleLbl="node1" presStyleIdx="1" presStyleCnt="4">
        <dgm:presLayoutVars>
          <dgm:bulletEnabled val="1"/>
        </dgm:presLayoutVars>
      </dgm:prSet>
      <dgm:spPr/>
    </dgm:pt>
    <dgm:pt modelId="{770B6395-35F2-4571-8D33-7397047CB2DC}" type="pres">
      <dgm:prSet presAssocID="{2849CCBF-5D87-4966-B502-C25C53FBB11D}" presName="parSpace" presStyleCnt="0"/>
      <dgm:spPr/>
    </dgm:pt>
    <dgm:pt modelId="{D041DE69-90F6-4114-821C-71FE984E4E1A}" type="pres">
      <dgm:prSet presAssocID="{CEF8BF4B-7410-42B5-A2FE-6BB78CDE7C54}" presName="parTxOnly" presStyleLbl="node1" presStyleIdx="2" presStyleCnt="4">
        <dgm:presLayoutVars>
          <dgm:bulletEnabled val="1"/>
        </dgm:presLayoutVars>
      </dgm:prSet>
      <dgm:spPr/>
    </dgm:pt>
    <dgm:pt modelId="{F4FCFF57-1254-40C6-87E2-41D95D407D39}" type="pres">
      <dgm:prSet presAssocID="{328B1F39-E655-4635-AD56-AA3A1F6FF3EE}" presName="parSpace" presStyleCnt="0"/>
      <dgm:spPr/>
    </dgm:pt>
    <dgm:pt modelId="{038E5404-F352-469B-B02E-16D5A478C945}" type="pres">
      <dgm:prSet presAssocID="{DECA9D8C-EBA4-412B-B07B-4BAE95E8F840}" presName="parTxOnly" presStyleLbl="node1" presStyleIdx="3" presStyleCnt="4">
        <dgm:presLayoutVars>
          <dgm:bulletEnabled val="1"/>
        </dgm:presLayoutVars>
      </dgm:prSet>
      <dgm:spPr/>
    </dgm:pt>
  </dgm:ptLst>
  <dgm:cxnLst>
    <dgm:cxn modelId="{36BEBF05-8315-45F4-A48C-854CA9F644C0}" srcId="{34047950-03FF-4045-AB5A-F14FF1EE6F6D}" destId="{1F3AB19C-9908-4B65-AC0B-756EC266D8E9}" srcOrd="1" destOrd="0" parTransId="{358F29C1-233B-433D-9DDE-D5BCCDB74C85}" sibTransId="{2849CCBF-5D87-4966-B502-C25C53FBB11D}"/>
    <dgm:cxn modelId="{E9356B22-EF14-4926-9491-7B26579BD661}" type="presOf" srcId="{1F3AB19C-9908-4B65-AC0B-756EC266D8E9}" destId="{626E6B68-0C66-44F4-8FE3-E04EDBBDACE3}" srcOrd="0" destOrd="0" presId="urn:microsoft.com/office/officeart/2005/8/layout/hChevron3"/>
    <dgm:cxn modelId="{BDE7EA51-ECB2-42A8-96E8-D4DF1914C636}" type="presOf" srcId="{CEF8BF4B-7410-42B5-A2FE-6BB78CDE7C54}" destId="{D041DE69-90F6-4114-821C-71FE984E4E1A}" srcOrd="0" destOrd="0" presId="urn:microsoft.com/office/officeart/2005/8/layout/hChevron3"/>
    <dgm:cxn modelId="{4AD88F84-B282-43D8-8747-2BA2E9538062}" type="presOf" srcId="{DECA9D8C-EBA4-412B-B07B-4BAE95E8F840}" destId="{038E5404-F352-469B-B02E-16D5A478C945}" srcOrd="0" destOrd="0" presId="urn:microsoft.com/office/officeart/2005/8/layout/hChevron3"/>
    <dgm:cxn modelId="{F75E4889-6237-47EF-BCAC-DB157CD59554}" srcId="{34047950-03FF-4045-AB5A-F14FF1EE6F6D}" destId="{CEF8BF4B-7410-42B5-A2FE-6BB78CDE7C54}" srcOrd="2" destOrd="0" parTransId="{299DBA66-D0B4-40C7-8212-2DBBD2A07278}" sibTransId="{328B1F39-E655-4635-AD56-AA3A1F6FF3EE}"/>
    <dgm:cxn modelId="{0879D08B-0860-4491-9E90-07D09119A823}" type="presOf" srcId="{A5DAE9A3-ED2F-45AA-B9AC-513DAC99DEEB}" destId="{E08B0F60-457F-4BF4-B4A8-C2E0D465834B}" srcOrd="0" destOrd="0" presId="urn:microsoft.com/office/officeart/2005/8/layout/hChevron3"/>
    <dgm:cxn modelId="{90F83193-DB8D-45A8-BA96-B1D997119CD2}" type="presOf" srcId="{34047950-03FF-4045-AB5A-F14FF1EE6F6D}" destId="{15B3B0CD-4EEE-4DD4-8DF0-84CA11E51281}" srcOrd="0" destOrd="0" presId="urn:microsoft.com/office/officeart/2005/8/layout/hChevron3"/>
    <dgm:cxn modelId="{66545399-DE80-46BB-84D0-00A57E195E11}" srcId="{34047950-03FF-4045-AB5A-F14FF1EE6F6D}" destId="{A5DAE9A3-ED2F-45AA-B9AC-513DAC99DEEB}" srcOrd="0" destOrd="0" parTransId="{60173C18-92C8-4E5D-9C6B-446CA3176C90}" sibTransId="{5A229B88-925F-4735-9D5B-118548A0CF66}"/>
    <dgm:cxn modelId="{407D38F4-9089-4EA5-9AF2-C3DDADEAE26C}" srcId="{34047950-03FF-4045-AB5A-F14FF1EE6F6D}" destId="{DECA9D8C-EBA4-412B-B07B-4BAE95E8F840}" srcOrd="3" destOrd="0" parTransId="{9973EC60-F685-43F0-85F8-F527A5E9B87E}" sibTransId="{532E2168-5A4B-4523-8848-2AE61671C8E6}"/>
    <dgm:cxn modelId="{A38ECAA3-A638-446F-8BD9-E16BC7E6A714}" type="presParOf" srcId="{15B3B0CD-4EEE-4DD4-8DF0-84CA11E51281}" destId="{E08B0F60-457F-4BF4-B4A8-C2E0D465834B}" srcOrd="0" destOrd="0" presId="urn:microsoft.com/office/officeart/2005/8/layout/hChevron3"/>
    <dgm:cxn modelId="{62C8232B-70FF-4F97-AA39-7D272E465023}" type="presParOf" srcId="{15B3B0CD-4EEE-4DD4-8DF0-84CA11E51281}" destId="{542B584C-C611-427A-A324-01704848E3B9}" srcOrd="1" destOrd="0" presId="urn:microsoft.com/office/officeart/2005/8/layout/hChevron3"/>
    <dgm:cxn modelId="{B3BDF66A-1DCD-4A40-AFFB-D2612E8243D7}" type="presParOf" srcId="{15B3B0CD-4EEE-4DD4-8DF0-84CA11E51281}" destId="{626E6B68-0C66-44F4-8FE3-E04EDBBDACE3}" srcOrd="2" destOrd="0" presId="urn:microsoft.com/office/officeart/2005/8/layout/hChevron3"/>
    <dgm:cxn modelId="{0DB19A1F-5F8C-4FBF-BCED-F53E641DD93B}" type="presParOf" srcId="{15B3B0CD-4EEE-4DD4-8DF0-84CA11E51281}" destId="{770B6395-35F2-4571-8D33-7397047CB2DC}" srcOrd="3" destOrd="0" presId="urn:microsoft.com/office/officeart/2005/8/layout/hChevron3"/>
    <dgm:cxn modelId="{976A89CB-1390-4A25-A260-84B1AE178483}" type="presParOf" srcId="{15B3B0CD-4EEE-4DD4-8DF0-84CA11E51281}" destId="{D041DE69-90F6-4114-821C-71FE984E4E1A}" srcOrd="4" destOrd="0" presId="urn:microsoft.com/office/officeart/2005/8/layout/hChevron3"/>
    <dgm:cxn modelId="{54BB4738-1197-4107-AAF7-5AA6F71F8DE4}" type="presParOf" srcId="{15B3B0CD-4EEE-4DD4-8DF0-84CA11E51281}" destId="{F4FCFF57-1254-40C6-87E2-41D95D407D39}" srcOrd="5" destOrd="0" presId="urn:microsoft.com/office/officeart/2005/8/layout/hChevron3"/>
    <dgm:cxn modelId="{B3826E34-8601-4588-9AB8-4DAC2AE9D315}" type="presParOf" srcId="{15B3B0CD-4EEE-4DD4-8DF0-84CA11E51281}" destId="{038E5404-F352-469B-B02E-16D5A478C945}" srcOrd="6" destOrd="0" presId="urn:microsoft.com/office/officeart/2005/8/layout/hChevron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20000"/>
            <a:lumOff val="8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60000"/>
            <a:lumOff val="4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accent6">
            <a:lumMod val="20000"/>
            <a:lumOff val="80000"/>
          </a:schemeClr>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60000"/>
            <a:lumOff val="4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accent6">
            <a:lumMod val="20000"/>
            <a:lumOff val="80000"/>
          </a:schemeClr>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60000"/>
            <a:lumOff val="4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accent6">
            <a:lumMod val="20000"/>
            <a:lumOff val="80000"/>
          </a:schemeClr>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60000"/>
            <a:lumOff val="4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accent6">
            <a:lumMod val="40000"/>
            <a:lumOff val="60000"/>
          </a:schemeClr>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accent2">
            <a:lumMod val="20000"/>
            <a:lumOff val="80000"/>
          </a:schemeClr>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0" y="0"/>
          <a:ext cx="3057585" cy="216951"/>
        </a:xfrm>
        <a:prstGeom prst="homePlate">
          <a:avLst/>
        </a:prstGeom>
        <a:solidFill>
          <a:schemeClr val="accent1">
            <a:lumMod val="60000"/>
            <a:lumOff val="4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0" y="0"/>
        <a:ext cx="3003347" cy="216951"/>
      </dsp:txXfrm>
    </dsp:sp>
    <dsp:sp modelId="{626E6B68-0C66-44F4-8FE3-E04EDBBDACE3}">
      <dsp:nvSpPr>
        <dsp:cNvPr id="0" name=""/>
        <dsp:cNvSpPr/>
      </dsp:nvSpPr>
      <dsp:spPr>
        <a:xfrm>
          <a:off x="2449115" y="0"/>
          <a:ext cx="3057585" cy="216951"/>
        </a:xfrm>
        <a:prstGeom prst="chevron">
          <a:avLst/>
        </a:prstGeom>
        <a:solidFill>
          <a:schemeClr val="accent6">
            <a:lumMod val="40000"/>
            <a:lumOff val="60000"/>
          </a:schemeClr>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accent2">
            <a:lumMod val="20000"/>
            <a:lumOff val="80000"/>
          </a:schemeClr>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60000"/>
            <a:lumOff val="4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accent6">
            <a:lumMod val="40000"/>
            <a:lumOff val="60000"/>
          </a:schemeClr>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accent2">
            <a:lumMod val="20000"/>
            <a:lumOff val="80000"/>
          </a:schemeClr>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60000"/>
            <a:lumOff val="4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accent6">
            <a:lumMod val="40000"/>
            <a:lumOff val="60000"/>
          </a:schemeClr>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accent2">
            <a:lumMod val="20000"/>
            <a:lumOff val="80000"/>
          </a:schemeClr>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60000"/>
            <a:lumOff val="4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accent6">
            <a:lumMod val="40000"/>
            <a:lumOff val="60000"/>
          </a:schemeClr>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accent2">
            <a:lumMod val="20000"/>
            <a:lumOff val="80000"/>
          </a:schemeClr>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60000"/>
            <a:lumOff val="4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accent6">
            <a:lumMod val="40000"/>
            <a:lumOff val="60000"/>
          </a:schemeClr>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accent2">
            <a:lumMod val="20000"/>
            <a:lumOff val="80000"/>
          </a:schemeClr>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20000"/>
            <a:lumOff val="8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60000"/>
            <a:lumOff val="4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accent6">
            <a:lumMod val="40000"/>
            <a:lumOff val="60000"/>
          </a:schemeClr>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accent2">
            <a:lumMod val="20000"/>
            <a:lumOff val="80000"/>
          </a:schemeClr>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60000"/>
            <a:lumOff val="4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accent6">
            <a:lumMod val="40000"/>
            <a:lumOff val="60000"/>
          </a:schemeClr>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accent2">
            <a:lumMod val="20000"/>
            <a:lumOff val="80000"/>
          </a:schemeClr>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60000"/>
            <a:lumOff val="4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accent6">
            <a:lumMod val="40000"/>
            <a:lumOff val="60000"/>
          </a:schemeClr>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accent2">
            <a:lumMod val="20000"/>
            <a:lumOff val="80000"/>
          </a:schemeClr>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60000"/>
            <a:lumOff val="4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accent6">
            <a:lumMod val="40000"/>
            <a:lumOff val="60000"/>
          </a:schemeClr>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accent2">
            <a:lumMod val="20000"/>
            <a:lumOff val="80000"/>
          </a:schemeClr>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60000"/>
            <a:lumOff val="4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accent6">
            <a:lumMod val="40000"/>
            <a:lumOff val="60000"/>
          </a:schemeClr>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accent2">
            <a:lumMod val="20000"/>
            <a:lumOff val="80000"/>
          </a:schemeClr>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60000"/>
            <a:lumOff val="4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accent6">
            <a:lumMod val="40000"/>
            <a:lumOff val="60000"/>
          </a:schemeClr>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accent2">
            <a:lumMod val="20000"/>
            <a:lumOff val="80000"/>
          </a:schemeClr>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60000"/>
            <a:lumOff val="4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accent6">
            <a:lumMod val="40000"/>
            <a:lumOff val="60000"/>
          </a:schemeClr>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accent2">
            <a:lumMod val="20000"/>
            <a:lumOff val="80000"/>
          </a:schemeClr>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60000"/>
            <a:lumOff val="4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accent6">
            <a:lumMod val="40000"/>
            <a:lumOff val="60000"/>
          </a:schemeClr>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accent2">
            <a:lumMod val="20000"/>
            <a:lumOff val="80000"/>
          </a:schemeClr>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60000"/>
            <a:lumOff val="4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accent6">
            <a:lumMod val="40000"/>
            <a:lumOff val="60000"/>
          </a:schemeClr>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accent2">
            <a:lumMod val="20000"/>
            <a:lumOff val="80000"/>
          </a:schemeClr>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60000"/>
            <a:lumOff val="4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accent6">
            <a:lumMod val="40000"/>
            <a:lumOff val="60000"/>
          </a:schemeClr>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accent2">
            <a:lumMod val="20000"/>
            <a:lumOff val="80000"/>
          </a:schemeClr>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20000"/>
            <a:lumOff val="8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60000"/>
            <a:lumOff val="4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accent6">
            <a:lumMod val="40000"/>
            <a:lumOff val="60000"/>
          </a:schemeClr>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accent2">
            <a:lumMod val="20000"/>
            <a:lumOff val="80000"/>
          </a:schemeClr>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60000"/>
            <a:lumOff val="4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accent6">
            <a:lumMod val="40000"/>
            <a:lumOff val="60000"/>
          </a:schemeClr>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accent2">
            <a:lumMod val="20000"/>
            <a:lumOff val="80000"/>
          </a:schemeClr>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23008" y="0"/>
          <a:ext cx="1097704" cy="108094"/>
        </a:xfrm>
        <a:prstGeom prst="homePlate">
          <a:avLst/>
        </a:prstGeom>
        <a:solidFill>
          <a:schemeClr val="accent1">
            <a:lumMod val="60000"/>
            <a:lumOff val="4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26670" tIns="13335" rIns="6668" bIns="13335" numCol="1" spcCol="1270" anchor="ctr" anchorCtr="0">
          <a:noAutofit/>
        </a:bodyPr>
        <a:lstStyle/>
        <a:p>
          <a:pPr marL="0" lvl="0" indent="0" algn="ctr" defTabSz="222250">
            <a:lnSpc>
              <a:spcPct val="90000"/>
            </a:lnSpc>
            <a:spcBef>
              <a:spcPct val="0"/>
            </a:spcBef>
            <a:spcAft>
              <a:spcPct val="35000"/>
            </a:spcAft>
            <a:buNone/>
          </a:pPr>
          <a:r>
            <a:rPr lang="en-US" sz="500" kern="1200" dirty="0"/>
            <a:t>Background</a:t>
          </a:r>
        </a:p>
      </dsp:txBody>
      <dsp:txXfrm>
        <a:off x="23008" y="0"/>
        <a:ext cx="1070681" cy="108094"/>
      </dsp:txXfrm>
    </dsp:sp>
    <dsp:sp modelId="{626E6B68-0C66-44F4-8FE3-E04EDBBDACE3}">
      <dsp:nvSpPr>
        <dsp:cNvPr id="0" name=""/>
        <dsp:cNvSpPr/>
      </dsp:nvSpPr>
      <dsp:spPr>
        <a:xfrm>
          <a:off x="879257" y="0"/>
          <a:ext cx="1097704" cy="108094"/>
        </a:xfrm>
        <a:prstGeom prst="chevron">
          <a:avLst/>
        </a:prstGeom>
        <a:solidFill>
          <a:schemeClr val="accent6">
            <a:lumMod val="40000"/>
            <a:lumOff val="60000"/>
          </a:schemeClr>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20003" tIns="13335" rIns="6668" bIns="13335" numCol="1" spcCol="1270" anchor="ctr" anchorCtr="0">
          <a:noAutofit/>
        </a:bodyPr>
        <a:lstStyle/>
        <a:p>
          <a:pPr marL="0" lvl="0" indent="0" algn="ctr" defTabSz="222250">
            <a:lnSpc>
              <a:spcPct val="90000"/>
            </a:lnSpc>
            <a:spcBef>
              <a:spcPct val="0"/>
            </a:spcBef>
            <a:spcAft>
              <a:spcPct val="35000"/>
            </a:spcAft>
            <a:buNone/>
          </a:pPr>
          <a:r>
            <a:rPr lang="en-US" sz="500" kern="1200" dirty="0"/>
            <a:t>Methodology</a:t>
          </a:r>
        </a:p>
      </dsp:txBody>
      <dsp:txXfrm>
        <a:off x="933304" y="0"/>
        <a:ext cx="989610" cy="108094"/>
      </dsp:txXfrm>
    </dsp:sp>
    <dsp:sp modelId="{D041DE69-90F6-4114-821C-71FE984E4E1A}">
      <dsp:nvSpPr>
        <dsp:cNvPr id="0" name=""/>
        <dsp:cNvSpPr/>
      </dsp:nvSpPr>
      <dsp:spPr>
        <a:xfrm>
          <a:off x="1757421" y="0"/>
          <a:ext cx="1097704" cy="108094"/>
        </a:xfrm>
        <a:prstGeom prst="chevron">
          <a:avLst/>
        </a:prstGeom>
        <a:solidFill>
          <a:schemeClr val="accent2">
            <a:lumMod val="20000"/>
            <a:lumOff val="80000"/>
          </a:schemeClr>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20003" tIns="13335" rIns="6668" bIns="13335" numCol="1" spcCol="1270" anchor="ctr" anchorCtr="0">
          <a:noAutofit/>
        </a:bodyPr>
        <a:lstStyle/>
        <a:p>
          <a:pPr marL="0" lvl="0" indent="0" algn="ctr" defTabSz="222250">
            <a:lnSpc>
              <a:spcPct val="90000"/>
            </a:lnSpc>
            <a:spcBef>
              <a:spcPct val="0"/>
            </a:spcBef>
            <a:spcAft>
              <a:spcPct val="35000"/>
            </a:spcAft>
            <a:buNone/>
          </a:pPr>
          <a:r>
            <a:rPr lang="en-US" sz="500" kern="1200" dirty="0"/>
            <a:t>Results</a:t>
          </a:r>
        </a:p>
      </dsp:txBody>
      <dsp:txXfrm>
        <a:off x="1811468" y="0"/>
        <a:ext cx="989610" cy="108094"/>
      </dsp:txXfrm>
    </dsp:sp>
    <dsp:sp modelId="{038E5404-F352-469B-B02E-16D5A478C945}">
      <dsp:nvSpPr>
        <dsp:cNvPr id="0" name=""/>
        <dsp:cNvSpPr/>
      </dsp:nvSpPr>
      <dsp:spPr>
        <a:xfrm>
          <a:off x="2635585" y="0"/>
          <a:ext cx="1097704" cy="108094"/>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20003" tIns="13335" rIns="6668" bIns="13335" numCol="1" spcCol="1270" anchor="ctr" anchorCtr="0">
          <a:noAutofit/>
        </a:bodyPr>
        <a:lstStyle/>
        <a:p>
          <a:pPr marL="0" lvl="0" indent="0" algn="ctr" defTabSz="222250">
            <a:lnSpc>
              <a:spcPct val="90000"/>
            </a:lnSpc>
            <a:spcBef>
              <a:spcPct val="0"/>
            </a:spcBef>
            <a:spcAft>
              <a:spcPct val="35000"/>
            </a:spcAft>
            <a:buNone/>
          </a:pPr>
          <a:r>
            <a:rPr lang="en-US" sz="500" kern="1200" dirty="0"/>
            <a:t>Conclusion</a:t>
          </a:r>
        </a:p>
      </dsp:txBody>
      <dsp:txXfrm>
        <a:off x="2689632" y="0"/>
        <a:ext cx="989610" cy="10809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60000"/>
            <a:lumOff val="4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accent6">
            <a:lumMod val="40000"/>
            <a:lumOff val="60000"/>
          </a:schemeClr>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accent2">
            <a:lumMod val="20000"/>
            <a:lumOff val="80000"/>
          </a:schemeClr>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60000"/>
            <a:lumOff val="4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accent6">
            <a:lumMod val="40000"/>
            <a:lumOff val="60000"/>
          </a:schemeClr>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accent2">
            <a:lumMod val="20000"/>
            <a:lumOff val="80000"/>
          </a:schemeClr>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60000"/>
            <a:lumOff val="4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accent6">
            <a:lumMod val="40000"/>
            <a:lumOff val="60000"/>
          </a:schemeClr>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accent2">
            <a:lumMod val="20000"/>
            <a:lumOff val="80000"/>
          </a:schemeClr>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60000"/>
            <a:lumOff val="4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accent6">
            <a:lumMod val="40000"/>
            <a:lumOff val="60000"/>
          </a:schemeClr>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accent2">
            <a:lumMod val="60000"/>
            <a:lumOff val="40000"/>
          </a:schemeClr>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accent4">
            <a:lumMod val="40000"/>
            <a:lumOff val="60000"/>
          </a:schemeClr>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60000"/>
            <a:lumOff val="4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accent6">
            <a:lumMod val="40000"/>
            <a:lumOff val="60000"/>
          </a:schemeClr>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accent2">
            <a:lumMod val="60000"/>
            <a:lumOff val="40000"/>
          </a:schemeClr>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accent4">
            <a:lumMod val="60000"/>
            <a:lumOff val="40000"/>
          </a:schemeClr>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20000"/>
            <a:lumOff val="8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20000"/>
            <a:lumOff val="8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20000"/>
            <a:lumOff val="8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20000"/>
            <a:lumOff val="8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20000"/>
            <a:lumOff val="8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B0F60-457F-4BF4-B4A8-C2E0D465834B}">
      <dsp:nvSpPr>
        <dsp:cNvPr id="0" name=""/>
        <dsp:cNvSpPr/>
      </dsp:nvSpPr>
      <dsp:spPr>
        <a:xfrm>
          <a:off x="64089" y="0"/>
          <a:ext cx="3057585" cy="216951"/>
        </a:xfrm>
        <a:prstGeom prst="homePlate">
          <a:avLst/>
        </a:prstGeom>
        <a:solidFill>
          <a:schemeClr val="accent1">
            <a:lumMod val="20000"/>
            <a:lumOff val="80000"/>
          </a:schemeClr>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64089" y="0"/>
        <a:ext cx="3003347" cy="216951"/>
      </dsp:txXfrm>
    </dsp:sp>
    <dsp:sp modelId="{626E6B68-0C66-44F4-8FE3-E04EDBBDACE3}">
      <dsp:nvSpPr>
        <dsp:cNvPr id="0" name=""/>
        <dsp:cNvSpPr/>
      </dsp:nvSpPr>
      <dsp:spPr>
        <a:xfrm>
          <a:off x="2449115" y="0"/>
          <a:ext cx="3057585" cy="216951"/>
        </a:xfrm>
        <a:prstGeom prst="chevron">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Methodology</a:t>
          </a:r>
        </a:p>
      </dsp:txBody>
      <dsp:txXfrm>
        <a:off x="2557591" y="0"/>
        <a:ext cx="2840634" cy="216951"/>
      </dsp:txXfrm>
    </dsp:sp>
    <dsp:sp modelId="{D041DE69-90F6-4114-821C-71FE984E4E1A}">
      <dsp:nvSpPr>
        <dsp:cNvPr id="0" name=""/>
        <dsp:cNvSpPr/>
      </dsp:nvSpPr>
      <dsp:spPr>
        <a:xfrm>
          <a:off x="4895183" y="0"/>
          <a:ext cx="3057585" cy="216951"/>
        </a:xfrm>
        <a:prstGeom prst="chevron">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003659" y="0"/>
        <a:ext cx="2840634" cy="216951"/>
      </dsp:txXfrm>
    </dsp:sp>
    <dsp:sp modelId="{038E5404-F352-469B-B02E-16D5A478C945}">
      <dsp:nvSpPr>
        <dsp:cNvPr id="0" name=""/>
        <dsp:cNvSpPr/>
      </dsp:nvSpPr>
      <dsp:spPr>
        <a:xfrm>
          <a:off x="7341251" y="0"/>
          <a:ext cx="3057585" cy="216951"/>
        </a:xfrm>
        <a:prstGeom prst="chevron">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Conclusion</a:t>
          </a:r>
        </a:p>
      </dsp:txBody>
      <dsp:txXfrm>
        <a:off x="7449727" y="0"/>
        <a:ext cx="2840634" cy="21695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12/26/2025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12/26/2025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From mapping each of these questions, I developed the line of investigation for my experiments.</a:t>
            </a:r>
          </a:p>
          <a:p>
            <a:pPr marL="171450" indent="-171450">
              <a:buFont typeface="Arial" panose="020B0604020202020204" pitchFamily="34" charset="0"/>
              <a:buChar char="•"/>
            </a:pPr>
            <a:r>
              <a:rPr lang="en-US" dirty="0"/>
              <a:t>First experiment explores skyrmion-spin wave phenomenon,</a:t>
            </a:r>
          </a:p>
          <a:p>
            <a:pPr marL="171450" indent="-171450">
              <a:buFont typeface="Arial" panose="020B0604020202020204" pitchFamily="34" charset="0"/>
              <a:buChar char="•"/>
            </a:pPr>
            <a:r>
              <a:rPr lang="en-US" dirty="0"/>
              <a:t> the second experiment builds on experiment 1 to develop a spiking neuron using skyrmion mediated spin-wave phenomenon found in experiment 1.</a:t>
            </a:r>
          </a:p>
          <a:p>
            <a:pPr marL="171450" indent="-171450">
              <a:buFont typeface="Arial" panose="020B0604020202020204" pitchFamily="34" charset="0"/>
              <a:buChar char="•"/>
            </a:pPr>
            <a:r>
              <a:rPr lang="en-US" dirty="0"/>
              <a:t>And the final experiment builds on experiment 2 in constructing an example of a possible network of spiking neurons</a:t>
            </a:r>
          </a:p>
        </p:txBody>
      </p:sp>
      <p:sp>
        <p:nvSpPr>
          <p:cNvPr id="4" name="Slide Number Placeholder 3"/>
          <p:cNvSpPr>
            <a:spLocks noGrp="1"/>
          </p:cNvSpPr>
          <p:nvPr>
            <p:ph type="sldNum" sz="quarter" idx="5"/>
          </p:nvPr>
        </p:nvSpPr>
        <p:spPr/>
        <p:txBody>
          <a:bodyPr/>
          <a:lstStyle/>
          <a:p>
            <a:fld id="{DF61EA0F-A667-4B49-8422-0062BC55E249}" type="slidenum">
              <a:rPr lang="en-US" smtClean="0"/>
              <a:t>10</a:t>
            </a:fld>
            <a:endParaRPr lang="en-US"/>
          </a:p>
        </p:txBody>
      </p:sp>
    </p:spTree>
    <p:extLst>
      <p:ext uri="{BB962C8B-B14F-4D97-AF65-F5344CB8AC3E}">
        <p14:creationId xmlns:p14="http://schemas.microsoft.com/office/powerpoint/2010/main" val="4259652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Highlight that there was a shift of focus from my previous experiments in CA2.</a:t>
            </a:r>
          </a:p>
          <a:p>
            <a:r>
              <a:rPr lang="en-AU" dirty="0"/>
              <a:t>I will not going over these results but I want to provide a rationale for the changes for experiment 2 and experiment 3.</a:t>
            </a:r>
          </a:p>
          <a:p>
            <a:r>
              <a:rPr lang="en-AU" dirty="0"/>
              <a:t>While testing experiment 2, the results me realise that having multiple skyrmions nucleate in such a small area meant that they would interfere with each other. </a:t>
            </a:r>
          </a:p>
          <a:p>
            <a:r>
              <a:rPr lang="en-AU" dirty="0"/>
              <a:t>Of course I could increase the size of STNO region to accommodate for this but then I would be constrained by size. I then found a finding that I had in experiment 1 more interesting and more promising and that was using the </a:t>
            </a:r>
            <a:r>
              <a:rPr lang="en-AU" dirty="0" err="1"/>
              <a:t>phenomon</a:t>
            </a:r>
            <a:r>
              <a:rPr lang="en-AU" dirty="0"/>
              <a:t> of the ring configuration I will discuss later.</a:t>
            </a:r>
          </a:p>
          <a:p>
            <a:r>
              <a:rPr lang="en-AU" dirty="0"/>
              <a:t>For experiment 3 which was integrating STDP, I managed to integrate STDP into the design of a single neuron. That is to say incorporate STDP into the design of the new experiment 2, because it turned it made sense to use STDP as I will show later on.</a:t>
            </a:r>
          </a:p>
        </p:txBody>
      </p:sp>
      <p:sp>
        <p:nvSpPr>
          <p:cNvPr id="4" name="Slide Number Placeholder 3"/>
          <p:cNvSpPr>
            <a:spLocks noGrp="1"/>
          </p:cNvSpPr>
          <p:nvPr>
            <p:ph type="sldNum" sz="quarter" idx="5"/>
          </p:nvPr>
        </p:nvSpPr>
        <p:spPr/>
        <p:txBody>
          <a:bodyPr/>
          <a:lstStyle/>
          <a:p>
            <a:fld id="{DF61EA0F-A667-4B49-8422-0062BC55E249}" type="slidenum">
              <a:rPr lang="en-US" smtClean="0"/>
              <a:t>11</a:t>
            </a:fld>
            <a:endParaRPr lang="en-US"/>
          </a:p>
        </p:txBody>
      </p:sp>
    </p:spTree>
    <p:extLst>
      <p:ext uri="{BB962C8B-B14F-4D97-AF65-F5344CB8AC3E}">
        <p14:creationId xmlns:p14="http://schemas.microsoft.com/office/powerpoint/2010/main" val="2359155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with the three experiments in mind, </a:t>
            </a:r>
          </a:p>
          <a:p>
            <a:r>
              <a:rPr lang="en-AU" dirty="0"/>
              <a:t>Study of </a:t>
            </a:r>
            <a:r>
              <a:rPr lang="en-AU" dirty="0" err="1"/>
              <a:t>skyrmio</a:t>
            </a:r>
            <a:r>
              <a:rPr lang="en-AU" dirty="0"/>
              <a:t>-spin wave </a:t>
            </a:r>
            <a:r>
              <a:rPr lang="en-AU" dirty="0" err="1"/>
              <a:t>phenomon</a:t>
            </a:r>
            <a:r>
              <a:rPr lang="en-AU" dirty="0"/>
              <a:t>, building neuron device, then building neural network, I will go into discussing the methodology</a:t>
            </a:r>
          </a:p>
          <a:p>
            <a:endParaRPr lang="en-AU" dirty="0"/>
          </a:p>
          <a:p>
            <a:r>
              <a:rPr lang="en-AU" dirty="0"/>
              <a:t>Used various micromagnetic tools, and ended up settling on Mumax3 which I became adept at using towards </a:t>
            </a:r>
          </a:p>
          <a:p>
            <a:r>
              <a:rPr lang="en-AU" dirty="0"/>
              <a:t>I used MATLAB to analyse the data.</a:t>
            </a:r>
          </a:p>
          <a:p>
            <a:r>
              <a:rPr lang="en-AU" dirty="0"/>
              <a:t>I also employed Brian 2 neural simulator as a means to simulate my hardware device in software. The reason being I wanted to demonstrate training, or the neuron behaviour of my device</a:t>
            </a:r>
          </a:p>
          <a:p>
            <a:r>
              <a:rPr lang="en-AU" dirty="0"/>
              <a:t>However because of limitations of the software as well as the field still being in its infancy when it comes to training SNNs I wouldn’t be permitted to do so unless I took a serious undertaking of contributing to the library</a:t>
            </a:r>
          </a:p>
        </p:txBody>
      </p:sp>
      <p:sp>
        <p:nvSpPr>
          <p:cNvPr id="4" name="Slide Number Placeholder 3"/>
          <p:cNvSpPr>
            <a:spLocks noGrp="1"/>
          </p:cNvSpPr>
          <p:nvPr>
            <p:ph type="sldNum" sz="quarter" idx="5"/>
          </p:nvPr>
        </p:nvSpPr>
        <p:spPr/>
        <p:txBody>
          <a:bodyPr/>
          <a:lstStyle/>
          <a:p>
            <a:fld id="{DF61EA0F-A667-4B49-8422-0062BC55E249}" type="slidenum">
              <a:rPr lang="en-US" smtClean="0"/>
              <a:t>12</a:t>
            </a:fld>
            <a:endParaRPr lang="en-US"/>
          </a:p>
        </p:txBody>
      </p:sp>
    </p:spTree>
    <p:extLst>
      <p:ext uri="{BB962C8B-B14F-4D97-AF65-F5344CB8AC3E}">
        <p14:creationId xmlns:p14="http://schemas.microsoft.com/office/powerpoint/2010/main" val="316524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 want to introduce the experimental testbed which is the testbed used in experiment 1 and 2. Experiment 3 is an extension of this testbed as I will discuss later.</a:t>
            </a:r>
          </a:p>
          <a:p>
            <a:r>
              <a:rPr lang="en-AU" dirty="0"/>
              <a:t>So the testbed is the same as outlined in previous experiments. It comprises of …</a:t>
            </a:r>
          </a:p>
        </p:txBody>
      </p:sp>
      <p:sp>
        <p:nvSpPr>
          <p:cNvPr id="4" name="Slide Number Placeholder 3"/>
          <p:cNvSpPr>
            <a:spLocks noGrp="1"/>
          </p:cNvSpPr>
          <p:nvPr>
            <p:ph type="sldNum" sz="quarter" idx="5"/>
          </p:nvPr>
        </p:nvSpPr>
        <p:spPr/>
        <p:txBody>
          <a:bodyPr/>
          <a:lstStyle/>
          <a:p>
            <a:fld id="{DF61EA0F-A667-4B49-8422-0062BC55E249}" type="slidenum">
              <a:rPr lang="en-US" smtClean="0"/>
              <a:t>13</a:t>
            </a:fld>
            <a:endParaRPr lang="en-US"/>
          </a:p>
        </p:txBody>
      </p:sp>
    </p:spTree>
    <p:extLst>
      <p:ext uri="{BB962C8B-B14F-4D97-AF65-F5344CB8AC3E}">
        <p14:creationId xmlns:p14="http://schemas.microsoft.com/office/powerpoint/2010/main" val="3629433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importance of establishing the testbed is to ensure we obtain the same results as in previous experiments.</a:t>
            </a:r>
          </a:p>
          <a:p>
            <a:r>
              <a:rPr lang="en-US" dirty="0"/>
              <a:t>To calibrate the testbed I performed FFT and spatial FFT and yielded approximate results to that in previous literature</a:t>
            </a:r>
          </a:p>
          <a:p>
            <a:r>
              <a:rPr lang="en-US" dirty="0"/>
              <a:t>Therefore, my experiment should replicate the same spin-wave interference phenomenon in previous experiments</a:t>
            </a:r>
          </a:p>
        </p:txBody>
      </p:sp>
      <p:sp>
        <p:nvSpPr>
          <p:cNvPr id="4" name="Slide Number Placeholder 3"/>
          <p:cNvSpPr>
            <a:spLocks noGrp="1"/>
          </p:cNvSpPr>
          <p:nvPr>
            <p:ph type="sldNum" sz="quarter" idx="5"/>
          </p:nvPr>
        </p:nvSpPr>
        <p:spPr/>
        <p:txBody>
          <a:bodyPr/>
          <a:lstStyle/>
          <a:p>
            <a:fld id="{DF61EA0F-A667-4B49-8422-0062BC55E249}" type="slidenum">
              <a:rPr lang="en-US" smtClean="0"/>
              <a:t>14</a:t>
            </a:fld>
            <a:endParaRPr lang="en-US"/>
          </a:p>
        </p:txBody>
      </p:sp>
    </p:spTree>
    <p:extLst>
      <p:ext uri="{BB962C8B-B14F-4D97-AF65-F5344CB8AC3E}">
        <p14:creationId xmlns:p14="http://schemas.microsoft.com/office/powerpoint/2010/main" val="1354780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testbed correct, I will now present my results. Before I do, I would like to recap on the three experiments.</a:t>
            </a:r>
          </a:p>
        </p:txBody>
      </p:sp>
      <p:sp>
        <p:nvSpPr>
          <p:cNvPr id="4" name="Slide Number Placeholder 3"/>
          <p:cNvSpPr>
            <a:spLocks noGrp="1"/>
          </p:cNvSpPr>
          <p:nvPr>
            <p:ph type="sldNum" sz="quarter" idx="5"/>
          </p:nvPr>
        </p:nvSpPr>
        <p:spPr/>
        <p:txBody>
          <a:bodyPr/>
          <a:lstStyle/>
          <a:p>
            <a:fld id="{DF61EA0F-A667-4B49-8422-0062BC55E249}" type="slidenum">
              <a:rPr lang="en-US" smtClean="0"/>
              <a:t>15</a:t>
            </a:fld>
            <a:endParaRPr lang="en-US"/>
          </a:p>
        </p:txBody>
      </p:sp>
    </p:spTree>
    <p:extLst>
      <p:ext uri="{BB962C8B-B14F-4D97-AF65-F5344CB8AC3E}">
        <p14:creationId xmlns:p14="http://schemas.microsoft.com/office/powerpoint/2010/main" val="1362253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Experiment 1 answers two questions</a:t>
            </a:r>
          </a:p>
          <a:p>
            <a:r>
              <a:rPr lang="en-US" dirty="0"/>
              <a:t>The first question sought to develop my understanding of the previous experiment, by create amplification and attenuation skyrmions and examining their trends</a:t>
            </a:r>
          </a:p>
          <a:p>
            <a:r>
              <a:rPr lang="en-US" dirty="0"/>
              <a:t>	1. Here I focus on single skyrmions</a:t>
            </a:r>
          </a:p>
          <a:p>
            <a:r>
              <a:rPr lang="en-US" dirty="0"/>
              <a:t>	2. As well as rectifying differences that I encountered with previous experiment </a:t>
            </a:r>
          </a:p>
          <a:p>
            <a:r>
              <a:rPr lang="en-US" dirty="0"/>
              <a:t>	</a:t>
            </a:r>
          </a:p>
          <a:p>
            <a:r>
              <a:rPr lang="en-US" dirty="0"/>
              <a:t>The second question extends existing work, where I examine the effect of different variables such as different skyrmion arrangements and changing the current density to examine the effect on spin waves.</a:t>
            </a:r>
          </a:p>
        </p:txBody>
      </p:sp>
      <p:sp>
        <p:nvSpPr>
          <p:cNvPr id="4" name="Slide Number Placeholder 3"/>
          <p:cNvSpPr>
            <a:spLocks noGrp="1"/>
          </p:cNvSpPr>
          <p:nvPr>
            <p:ph type="sldNum" sz="quarter" idx="5"/>
          </p:nvPr>
        </p:nvSpPr>
        <p:spPr/>
        <p:txBody>
          <a:bodyPr/>
          <a:lstStyle/>
          <a:p>
            <a:fld id="{DF61EA0F-A667-4B49-8422-0062BC55E249}" type="slidenum">
              <a:rPr lang="en-US" smtClean="0"/>
              <a:t>16</a:t>
            </a:fld>
            <a:endParaRPr lang="en-US"/>
          </a:p>
        </p:txBody>
      </p:sp>
    </p:spTree>
    <p:extLst>
      <p:ext uri="{BB962C8B-B14F-4D97-AF65-F5344CB8AC3E}">
        <p14:creationId xmlns:p14="http://schemas.microsoft.com/office/powerpoint/2010/main" val="3472875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 replicated attenuation and amplification skyrmions by placing a single skyrmion a distance from the STNO region. </a:t>
            </a:r>
          </a:p>
          <a:p>
            <a:r>
              <a:rPr lang="en-AU" dirty="0"/>
              <a:t>When the attenuation is strong enough, skyrmions do not form in STNO region because the magnetization of the spin waves is not high enough to flip the precession</a:t>
            </a:r>
          </a:p>
          <a:p>
            <a:r>
              <a:rPr lang="en-AU" dirty="0"/>
              <a:t>On the other hand, amplification enables the skyrmions to form in the STNO region</a:t>
            </a:r>
          </a:p>
          <a:p>
            <a:r>
              <a:rPr lang="en-AU" dirty="0"/>
              <a:t>I measured the time taken for skyrmion nucleation to occur ~0.262</a:t>
            </a:r>
          </a:p>
          <a:p>
            <a:endParaRPr lang="en-AU" dirty="0"/>
          </a:p>
        </p:txBody>
      </p:sp>
      <p:sp>
        <p:nvSpPr>
          <p:cNvPr id="4" name="Slide Number Placeholder 3"/>
          <p:cNvSpPr>
            <a:spLocks noGrp="1"/>
          </p:cNvSpPr>
          <p:nvPr>
            <p:ph type="sldNum" sz="quarter" idx="5"/>
          </p:nvPr>
        </p:nvSpPr>
        <p:spPr/>
        <p:txBody>
          <a:bodyPr/>
          <a:lstStyle/>
          <a:p>
            <a:fld id="{DF61EA0F-A667-4B49-8422-0062BC55E249}" type="slidenum">
              <a:rPr lang="en-US" smtClean="0"/>
              <a:t>17</a:t>
            </a:fld>
            <a:endParaRPr lang="en-US"/>
          </a:p>
        </p:txBody>
      </p:sp>
    </p:spTree>
    <p:extLst>
      <p:ext uri="{BB962C8B-B14F-4D97-AF65-F5344CB8AC3E}">
        <p14:creationId xmlns:p14="http://schemas.microsoft.com/office/powerpoint/2010/main" val="1645058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Summarising</a:t>
            </a:r>
            <a:r>
              <a:rPr lang="en-US" dirty="0"/>
              <a:t> the results for single skyrmions in a tabular format. I would like to draw your attention to three findings</a:t>
            </a:r>
          </a:p>
          <a:p>
            <a:r>
              <a:rPr lang="en-US" dirty="0"/>
              <a:t>The first is that amplification and attenuation occur at 50nm intervals. We can identify this tend by comparing the control spin wave with the other results. This finding is supported by standing wave theory and previous experiment</a:t>
            </a:r>
          </a:p>
          <a:p>
            <a:pPr marL="171450" indent="-171450">
              <a:buFont typeface="Arial" panose="020B0604020202020204" pitchFamily="34" charset="0"/>
              <a:buChar char="•"/>
            </a:pPr>
            <a:r>
              <a:rPr lang="en-US" dirty="0"/>
              <a:t>The second is that the further away single skyrmions are from the STNO region, the more reduced their effect is. </a:t>
            </a:r>
          </a:p>
          <a:p>
            <a:pPr marL="628650" lvl="1" indent="-171450">
              <a:buFont typeface="Arial" panose="020B0604020202020204" pitchFamily="34" charset="0"/>
              <a:buChar char="•"/>
            </a:pPr>
            <a:r>
              <a:rPr lang="en-US" dirty="0"/>
              <a:t>This can be seen by the tables on the right. In the table of amplification skyrmions time taken to nucleate an STNO skyrmion increases the further away the single skyrmion is placed.</a:t>
            </a:r>
          </a:p>
          <a:p>
            <a:pPr marL="628650" lvl="1" indent="-171450">
              <a:buFont typeface="Arial" panose="020B0604020202020204" pitchFamily="34" charset="0"/>
              <a:buChar char="•"/>
            </a:pPr>
            <a:r>
              <a:rPr lang="en-US" dirty="0"/>
              <a:t>The table below shows the attenuation skyrmions and we can seen an increase in timing and attenuation effect from 125nm to 175nm</a:t>
            </a:r>
          </a:p>
          <a:p>
            <a:pPr marL="171450" lvl="0" indent="-171450">
              <a:buFont typeface="Arial" panose="020B0604020202020204" pitchFamily="34" charset="0"/>
              <a:buChar char="•"/>
            </a:pPr>
            <a:r>
              <a:rPr lang="en-US" dirty="0"/>
              <a:t>The last finding I would like to highlight is the 175nm result which produced a skyrmion. Wherein previous experiments, no skyrmion was formed.</a:t>
            </a:r>
          </a:p>
          <a:p>
            <a:endParaRPr lang="en-US" dirty="0"/>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18</a:t>
            </a:fld>
            <a:endParaRPr lang="en-US"/>
          </a:p>
        </p:txBody>
      </p:sp>
    </p:spTree>
    <p:extLst>
      <p:ext uri="{BB962C8B-B14F-4D97-AF65-F5344CB8AC3E}">
        <p14:creationId xmlns:p14="http://schemas.microsoft.com/office/powerpoint/2010/main" val="2108332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my investigation of why my result contradicts previous experiments.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realized that my device to nucleating a STNO skyrmion without 0 skyrmions placed. This finding indicates that my device is biased towards forming a skyrmion in the STNO region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also realized that at 175nm the skyrmion was attenuating; except that the attenuation was not so strong as to stop skyrmion nucleation, rather it delayed nucleation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obtain the same results as reported in previous literature so as to not produce an STNO skyrmion, I can rectify the 175nm  result by changing the interfacial DMI or the antisymmetric exchange interaction with the material so as to reduce the sensitivity towards skyrmion nucleation. We can the results on the right here.</a:t>
            </a:r>
          </a:p>
        </p:txBody>
      </p:sp>
      <p:sp>
        <p:nvSpPr>
          <p:cNvPr id="4" name="Slide Number Placeholder 3"/>
          <p:cNvSpPr>
            <a:spLocks noGrp="1"/>
          </p:cNvSpPr>
          <p:nvPr>
            <p:ph type="sldNum" sz="quarter" idx="5"/>
          </p:nvPr>
        </p:nvSpPr>
        <p:spPr/>
        <p:txBody>
          <a:bodyPr/>
          <a:lstStyle/>
          <a:p>
            <a:fld id="{DF61EA0F-A667-4B49-8422-0062BC55E249}" type="slidenum">
              <a:rPr lang="en-US" smtClean="0"/>
              <a:t>19</a:t>
            </a:fld>
            <a:endParaRPr lang="en-US"/>
          </a:p>
        </p:txBody>
      </p:sp>
    </p:spTree>
    <p:extLst>
      <p:ext uri="{BB962C8B-B14F-4D97-AF65-F5344CB8AC3E}">
        <p14:creationId xmlns:p14="http://schemas.microsoft.com/office/powerpoint/2010/main" val="1085706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thesis is born from an evaluation of </a:t>
            </a:r>
          </a:p>
        </p:txBody>
      </p:sp>
      <p:sp>
        <p:nvSpPr>
          <p:cNvPr id="4" name="Slide Number Placeholder 3"/>
          <p:cNvSpPr>
            <a:spLocks noGrp="1"/>
          </p:cNvSpPr>
          <p:nvPr>
            <p:ph type="sldNum" sz="quarter" idx="5"/>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1558069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next part of experiment 1 involved look at other factors including skyrmion arrangement and current density to see how they affect spin-wave mediate interaction</a:t>
            </a:r>
          </a:p>
          <a:p>
            <a:r>
              <a:rPr lang="en-AU" dirty="0"/>
              <a:t>One of the arraignments I look is called Double Skyrmions. When I refer to double Skyrmions, I refer to a specific configuration not just two skyrmions.</a:t>
            </a:r>
          </a:p>
          <a:p>
            <a:r>
              <a:rPr lang="en-AU" dirty="0"/>
              <a:t>Double </a:t>
            </a:r>
            <a:r>
              <a:rPr lang="en-AU" dirty="0" err="1"/>
              <a:t>Skyrion</a:t>
            </a:r>
            <a:endParaRPr lang="en-AU" dirty="0"/>
          </a:p>
          <a:p>
            <a:endParaRPr lang="en-AU" dirty="0"/>
          </a:p>
          <a:p>
            <a:r>
              <a:rPr lang="en-AU" dirty="0"/>
              <a:t>So I to test double skyrmions I kept one skyrmion at the same distance for both amplification and attenuation cases and varied the distance of the opposing skyrmion </a:t>
            </a:r>
          </a:p>
          <a:p>
            <a:endParaRPr lang="en-AU" dirty="0"/>
          </a:p>
        </p:txBody>
      </p:sp>
      <p:sp>
        <p:nvSpPr>
          <p:cNvPr id="4" name="Slide Number Placeholder 3"/>
          <p:cNvSpPr>
            <a:spLocks noGrp="1"/>
          </p:cNvSpPr>
          <p:nvPr>
            <p:ph type="sldNum" sz="quarter" idx="5"/>
          </p:nvPr>
        </p:nvSpPr>
        <p:spPr/>
        <p:txBody>
          <a:bodyPr/>
          <a:lstStyle/>
          <a:p>
            <a:fld id="{DF61EA0F-A667-4B49-8422-0062BC55E249}" type="slidenum">
              <a:rPr lang="en-US" smtClean="0"/>
              <a:t>20</a:t>
            </a:fld>
            <a:endParaRPr lang="en-US"/>
          </a:p>
        </p:txBody>
      </p:sp>
    </p:spTree>
    <p:extLst>
      <p:ext uri="{BB962C8B-B14F-4D97-AF65-F5344CB8AC3E}">
        <p14:creationId xmlns:p14="http://schemas.microsoft.com/office/powerpoint/2010/main" val="2514909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results. I first want to draw your attention in the results with grey rows, which are the amplification double skyrmions We an observe that the time taken to nucleate a skyrmion is faster the further away the opposing skyrmion is from the other skyrmion.</a:t>
            </a:r>
          </a:p>
        </p:txBody>
      </p:sp>
      <p:sp>
        <p:nvSpPr>
          <p:cNvPr id="4" name="Slide Number Placeholder 3"/>
          <p:cNvSpPr>
            <a:spLocks noGrp="1"/>
          </p:cNvSpPr>
          <p:nvPr>
            <p:ph type="sldNum" sz="quarter" idx="5"/>
          </p:nvPr>
        </p:nvSpPr>
        <p:spPr/>
        <p:txBody>
          <a:bodyPr/>
          <a:lstStyle/>
          <a:p>
            <a:fld id="{DF61EA0F-A667-4B49-8422-0062BC55E249}" type="slidenum">
              <a:rPr lang="en-US" smtClean="0"/>
              <a:t>21</a:t>
            </a:fld>
            <a:endParaRPr lang="en-US"/>
          </a:p>
        </p:txBody>
      </p:sp>
    </p:spTree>
    <p:extLst>
      <p:ext uri="{BB962C8B-B14F-4D97-AF65-F5344CB8AC3E}">
        <p14:creationId xmlns:p14="http://schemas.microsoft.com/office/powerpoint/2010/main" val="4013465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Graphically we observe the same trend. We can see in the attenuation graph that the attenuation gradient is greater at 125nm and 175nm than at 125 and 125nm. Therefore when two directly opposing skyrmions…</a:t>
            </a:r>
          </a:p>
          <a:p>
            <a:endParaRPr lang="en-US" dirty="0"/>
          </a:p>
          <a:p>
            <a:r>
              <a:rPr lang="en-US" dirty="0"/>
              <a:t>The second trend I would like to highlight is that the closest skyrmion determines the general interference pattern. We can see that for the attenuation results, all plots had low spin wave magnetization and therefore no skyrmion formed. </a:t>
            </a:r>
          </a:p>
          <a:p>
            <a:r>
              <a:rPr lang="en-US" dirty="0"/>
              <a:t>Likewise, in the 100nm results, application was observed</a:t>
            </a:r>
          </a:p>
          <a:p>
            <a:endParaRPr lang="en-US" dirty="0"/>
          </a:p>
          <a:p>
            <a:r>
              <a:rPr lang="en-US" dirty="0"/>
              <a:t>I found it surprising that when skyrmions are closest the effect is reduced since we had previously shown that in the single skyrmion case, that proximity corresponded to magnified effects.</a:t>
            </a:r>
          </a:p>
        </p:txBody>
      </p:sp>
      <p:sp>
        <p:nvSpPr>
          <p:cNvPr id="4" name="Slide Number Placeholder 3"/>
          <p:cNvSpPr>
            <a:spLocks noGrp="1"/>
          </p:cNvSpPr>
          <p:nvPr>
            <p:ph type="sldNum" sz="quarter" idx="5"/>
          </p:nvPr>
        </p:nvSpPr>
        <p:spPr/>
        <p:txBody>
          <a:bodyPr/>
          <a:lstStyle/>
          <a:p>
            <a:fld id="{DF61EA0F-A667-4B49-8422-0062BC55E249}" type="slidenum">
              <a:rPr lang="en-US" smtClean="0"/>
              <a:t>22</a:t>
            </a:fld>
            <a:endParaRPr lang="en-US"/>
          </a:p>
        </p:txBody>
      </p:sp>
    </p:spTree>
    <p:extLst>
      <p:ext uri="{BB962C8B-B14F-4D97-AF65-F5344CB8AC3E}">
        <p14:creationId xmlns:p14="http://schemas.microsoft.com/office/powerpoint/2010/main" val="4156967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 explain this finding, I postulate that one possible reason is that the proximity of skyrmions amplifies spin waves, not just amplification and attenuation. What I mean by this is that the skyrmions although act as rigid barriers are not placed at precise locations so as to lead to complete attenuation or amplification. Therefore distortions such as phase difference may be amplified too. In the case of the single skyrmion, the phase difference was negligible, however, because of the multiple skyrmions are close to each other and reflecting each other’s spin waves, distortions such as the phase difference are amplified. When we extend the displacement of the second skyrmion, the effect of this distortion is reduced as well as the amplification and attenuation effect. However, the perturbations are not as large, so the overall amplification and attenuation is enhanced versus a single skyrmion </a:t>
            </a:r>
            <a:r>
              <a:rPr lang="en-AU" dirty="0" err="1"/>
              <a:t>case.This</a:t>
            </a:r>
            <a:r>
              <a:rPr lang="en-AU" dirty="0"/>
              <a:t> close proximity produces complex spin wave patterns that results show lead to interesting results.</a:t>
            </a:r>
          </a:p>
        </p:txBody>
      </p:sp>
      <p:sp>
        <p:nvSpPr>
          <p:cNvPr id="4" name="Slide Number Placeholder 3"/>
          <p:cNvSpPr>
            <a:spLocks noGrp="1"/>
          </p:cNvSpPr>
          <p:nvPr>
            <p:ph type="sldNum" sz="quarter" idx="5"/>
          </p:nvPr>
        </p:nvSpPr>
        <p:spPr/>
        <p:txBody>
          <a:bodyPr/>
          <a:lstStyle/>
          <a:p>
            <a:fld id="{DF61EA0F-A667-4B49-8422-0062BC55E249}" type="slidenum">
              <a:rPr lang="en-US" smtClean="0"/>
              <a:t>23</a:t>
            </a:fld>
            <a:endParaRPr lang="en-US"/>
          </a:p>
        </p:txBody>
      </p:sp>
    </p:spTree>
    <p:extLst>
      <p:ext uri="{BB962C8B-B14F-4D97-AF65-F5344CB8AC3E}">
        <p14:creationId xmlns:p14="http://schemas.microsoft.com/office/powerpoint/2010/main" val="1902138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skyrmion arrangement I examined is the ring configuration. </a:t>
            </a:r>
          </a:p>
        </p:txBody>
      </p:sp>
      <p:sp>
        <p:nvSpPr>
          <p:cNvPr id="4" name="Slide Number Placeholder 3"/>
          <p:cNvSpPr>
            <a:spLocks noGrp="1"/>
          </p:cNvSpPr>
          <p:nvPr>
            <p:ph type="sldNum" sz="quarter" idx="5"/>
          </p:nvPr>
        </p:nvSpPr>
        <p:spPr/>
        <p:txBody>
          <a:bodyPr/>
          <a:lstStyle/>
          <a:p>
            <a:fld id="{DF61EA0F-A667-4B49-8422-0062BC55E249}" type="slidenum">
              <a:rPr lang="en-US" smtClean="0"/>
              <a:t>24</a:t>
            </a:fld>
            <a:endParaRPr lang="en-US"/>
          </a:p>
        </p:txBody>
      </p:sp>
    </p:spTree>
    <p:extLst>
      <p:ext uri="{BB962C8B-B14F-4D97-AF65-F5344CB8AC3E}">
        <p14:creationId xmlns:p14="http://schemas.microsoft.com/office/powerpoint/2010/main" val="1246916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observe the time taken for amplification skyrmions to nucleate is faster until three skyrmions. This suggests that the amplification effect is stronger until three skyrmions</a:t>
            </a:r>
          </a:p>
        </p:txBody>
      </p:sp>
      <p:sp>
        <p:nvSpPr>
          <p:cNvPr id="4" name="Slide Number Placeholder 3"/>
          <p:cNvSpPr>
            <a:spLocks noGrp="1"/>
          </p:cNvSpPr>
          <p:nvPr>
            <p:ph type="sldNum" sz="quarter" idx="5"/>
          </p:nvPr>
        </p:nvSpPr>
        <p:spPr/>
        <p:txBody>
          <a:bodyPr/>
          <a:lstStyle/>
          <a:p>
            <a:fld id="{DF61EA0F-A667-4B49-8422-0062BC55E249}" type="slidenum">
              <a:rPr lang="en-US" smtClean="0"/>
              <a:t>25</a:t>
            </a:fld>
            <a:endParaRPr lang="en-US"/>
          </a:p>
        </p:txBody>
      </p:sp>
    </p:spTree>
    <p:extLst>
      <p:ext uri="{BB962C8B-B14F-4D97-AF65-F5344CB8AC3E}">
        <p14:creationId xmlns:p14="http://schemas.microsoft.com/office/powerpoint/2010/main" val="1067649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can see the same trend for attenuation as well </a:t>
            </a:r>
          </a:p>
        </p:txBody>
      </p:sp>
      <p:sp>
        <p:nvSpPr>
          <p:cNvPr id="4" name="Slide Number Placeholder 3"/>
          <p:cNvSpPr>
            <a:spLocks noGrp="1"/>
          </p:cNvSpPr>
          <p:nvPr>
            <p:ph type="sldNum" sz="quarter" idx="5"/>
          </p:nvPr>
        </p:nvSpPr>
        <p:spPr/>
        <p:txBody>
          <a:bodyPr/>
          <a:lstStyle/>
          <a:p>
            <a:fld id="{DF61EA0F-A667-4B49-8422-0062BC55E249}" type="slidenum">
              <a:rPr lang="en-US" smtClean="0"/>
              <a:t>26</a:t>
            </a:fld>
            <a:endParaRPr lang="en-US"/>
          </a:p>
        </p:txBody>
      </p:sp>
    </p:spTree>
    <p:extLst>
      <p:ext uri="{BB962C8B-B14F-4D97-AF65-F5344CB8AC3E}">
        <p14:creationId xmlns:p14="http://schemas.microsoft.com/office/powerpoint/2010/main" val="1915105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28</a:t>
            </a:fld>
            <a:endParaRPr lang="en-US"/>
          </a:p>
        </p:txBody>
      </p:sp>
    </p:spTree>
    <p:extLst>
      <p:ext uri="{BB962C8B-B14F-4D97-AF65-F5344CB8AC3E}">
        <p14:creationId xmlns:p14="http://schemas.microsoft.com/office/powerpoint/2010/main" val="24507715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29</a:t>
            </a:fld>
            <a:endParaRPr lang="en-US"/>
          </a:p>
        </p:txBody>
      </p:sp>
    </p:spTree>
    <p:extLst>
      <p:ext uri="{BB962C8B-B14F-4D97-AF65-F5344CB8AC3E}">
        <p14:creationId xmlns:p14="http://schemas.microsoft.com/office/powerpoint/2010/main" val="16282591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31</a:t>
            </a:fld>
            <a:endParaRPr lang="en-US"/>
          </a:p>
        </p:txBody>
      </p:sp>
    </p:spTree>
    <p:extLst>
      <p:ext uri="{BB962C8B-B14F-4D97-AF65-F5344CB8AC3E}">
        <p14:creationId xmlns:p14="http://schemas.microsoft.com/office/powerpoint/2010/main" val="255218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spiking behaviour in biological neurons being mathematically represented. Spiking neuron behaviour is more energy efficient because neurons communicate with each other through electrical spikes as opposed to continuous signals, and work in continuous time rather than discrete time. Produce dynamics in real-time. </a:t>
            </a:r>
          </a:p>
          <a:p>
            <a:endParaRPr lang="en-AU" dirty="0"/>
          </a:p>
          <a:p>
            <a:endParaRPr lang="en-AU" dirty="0"/>
          </a:p>
        </p:txBody>
      </p:sp>
      <p:sp>
        <p:nvSpPr>
          <p:cNvPr id="4" name="Slide Number Placeholder 3"/>
          <p:cNvSpPr>
            <a:spLocks noGrp="1"/>
          </p:cNvSpPr>
          <p:nvPr>
            <p:ph type="sldNum" sz="quarter" idx="5"/>
          </p:nvPr>
        </p:nvSpPr>
        <p:spPr/>
        <p:txBody>
          <a:bodyPr/>
          <a:lstStyle/>
          <a:p>
            <a:fld id="{DF61EA0F-A667-4B49-8422-0062BC55E249}" type="slidenum">
              <a:rPr lang="en-US" smtClean="0"/>
              <a:t>3</a:t>
            </a:fld>
            <a:endParaRPr lang="en-US"/>
          </a:p>
        </p:txBody>
      </p:sp>
    </p:spTree>
    <p:extLst>
      <p:ext uri="{BB962C8B-B14F-4D97-AF65-F5344CB8AC3E}">
        <p14:creationId xmlns:p14="http://schemas.microsoft.com/office/powerpoint/2010/main" val="11181734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35</a:t>
            </a:fld>
            <a:endParaRPr lang="en-US"/>
          </a:p>
        </p:txBody>
      </p:sp>
    </p:spTree>
    <p:extLst>
      <p:ext uri="{BB962C8B-B14F-4D97-AF65-F5344CB8AC3E}">
        <p14:creationId xmlns:p14="http://schemas.microsoft.com/office/powerpoint/2010/main" val="14100746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37</a:t>
            </a:fld>
            <a:endParaRPr lang="en-US"/>
          </a:p>
        </p:txBody>
      </p:sp>
    </p:spTree>
    <p:extLst>
      <p:ext uri="{BB962C8B-B14F-4D97-AF65-F5344CB8AC3E}">
        <p14:creationId xmlns:p14="http://schemas.microsoft.com/office/powerpoint/2010/main" val="1173162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38</a:t>
            </a:fld>
            <a:endParaRPr lang="en-US"/>
          </a:p>
        </p:txBody>
      </p:sp>
    </p:spTree>
    <p:extLst>
      <p:ext uri="{BB962C8B-B14F-4D97-AF65-F5344CB8AC3E}">
        <p14:creationId xmlns:p14="http://schemas.microsoft.com/office/powerpoint/2010/main" val="8597415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 definitive, efficient way to use SNN for learning – our understanding of how the brain learns is still developing</a:t>
            </a:r>
          </a:p>
        </p:txBody>
      </p:sp>
      <p:sp>
        <p:nvSpPr>
          <p:cNvPr id="4" name="Slide Number Placeholder 3"/>
          <p:cNvSpPr>
            <a:spLocks noGrp="1"/>
          </p:cNvSpPr>
          <p:nvPr>
            <p:ph type="sldNum" sz="quarter" idx="5"/>
          </p:nvPr>
        </p:nvSpPr>
        <p:spPr/>
        <p:txBody>
          <a:bodyPr/>
          <a:lstStyle/>
          <a:p>
            <a:fld id="{DF61EA0F-A667-4B49-8422-0062BC55E249}" type="slidenum">
              <a:rPr lang="en-US" smtClean="0"/>
              <a:t>39</a:t>
            </a:fld>
            <a:endParaRPr lang="en-US"/>
          </a:p>
        </p:txBody>
      </p:sp>
    </p:spTree>
    <p:extLst>
      <p:ext uri="{BB962C8B-B14F-4D97-AF65-F5344CB8AC3E}">
        <p14:creationId xmlns:p14="http://schemas.microsoft.com/office/powerpoint/2010/main" val="247577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However, when it comes to modelling these mathematical models in hardware there are some complications. </a:t>
            </a:r>
          </a:p>
          <a:p>
            <a:pPr marL="171450" indent="-171450">
              <a:buFont typeface="Arial" panose="020B0604020202020204" pitchFamily="34" charset="0"/>
              <a:buChar char="•"/>
            </a:pPr>
            <a:r>
              <a:rPr lang="en-AU" dirty="0"/>
              <a:t>Current devices struggle to accommodate for larger, and more complicated neural networks and behaviour</a:t>
            </a:r>
          </a:p>
          <a:p>
            <a:endParaRPr lang="en-AU" dirty="0"/>
          </a:p>
          <a:p>
            <a:pPr marL="171450" indent="-171450">
              <a:buFont typeface="Arial" panose="020B0604020202020204" pitchFamily="34" charset="0"/>
              <a:buChar char="•"/>
            </a:pPr>
            <a:r>
              <a:rPr lang="en-AU" dirty="0"/>
              <a:t>Spintronic hardware offers a promising alternative</a:t>
            </a:r>
          </a:p>
          <a:p>
            <a:pPr marL="628650" lvl="1" indent="-171450">
              <a:buFont typeface="Arial" panose="020B0604020202020204" pitchFamily="34" charset="0"/>
              <a:buChar char="•"/>
            </a:pPr>
            <a:r>
              <a:rPr lang="en-AU" dirty="0"/>
              <a:t>1. Allow for non-linear magnetisation dynamics and stochastic processes that are can be manipulated to resemble neuron behaviour. E.g. wave interference can be mapped to the biological processes of integration of ions in the neuron</a:t>
            </a:r>
          </a:p>
          <a:p>
            <a:pPr marL="628650" lvl="1" indent="-171450">
              <a:buFont typeface="Arial" panose="020B0604020202020204" pitchFamily="34" charset="0"/>
              <a:buChar char="•"/>
            </a:pPr>
            <a:r>
              <a:rPr lang="en-AU" dirty="0"/>
              <a:t>2. A particular micromagnetic spin structure on called skyrmions can be used as vectors of information because they offer better compactness and significantly less energy than existing electronic devices (reported up to two magnitudes lower) </a:t>
            </a:r>
          </a:p>
          <a:p>
            <a:pPr marL="628650" lvl="1" indent="-171450">
              <a:buFont typeface="Arial" panose="020B0604020202020204" pitchFamily="34" charset="0"/>
              <a:buChar char="•"/>
            </a:pPr>
            <a:r>
              <a:rPr lang="en-AU" dirty="0"/>
              <a:t>3. More realizable – stable at room temperature </a:t>
            </a:r>
          </a:p>
          <a:p>
            <a:pPr marL="1085850" lvl="2" indent="-171450">
              <a:buFont typeface="Arial" panose="020B0604020202020204" pitchFamily="34" charset="0"/>
              <a:buChar char="•"/>
            </a:pPr>
            <a:r>
              <a:rPr lang="en-AU" dirty="0"/>
              <a:t>Lifetime dependent on temperature</a:t>
            </a:r>
          </a:p>
          <a:p>
            <a:endParaRPr lang="en-AU" dirty="0"/>
          </a:p>
        </p:txBody>
      </p:sp>
      <p:sp>
        <p:nvSpPr>
          <p:cNvPr id="4" name="Slide Number Placeholder 3"/>
          <p:cNvSpPr>
            <a:spLocks noGrp="1"/>
          </p:cNvSpPr>
          <p:nvPr>
            <p:ph type="sldNum" sz="quarter" idx="5"/>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142559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Comparing different skyrmion implementations of synaptic devices. To do so I evaluated each model in scholarship based on the components of the LIF model as well learning.  </a:t>
            </a:r>
          </a:p>
          <a:p>
            <a:endParaRPr lang="en-AU" dirty="0"/>
          </a:p>
        </p:txBody>
      </p:sp>
      <p:sp>
        <p:nvSpPr>
          <p:cNvPr id="4" name="Slide Number Placeholder 3"/>
          <p:cNvSpPr>
            <a:spLocks noGrp="1"/>
          </p:cNvSpPr>
          <p:nvPr>
            <p:ph type="sldNum" sz="quarter" idx="5"/>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3227990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One such device I evaluated was quintessential of the findings that I found. </a:t>
            </a:r>
          </a:p>
          <a:p>
            <a:r>
              <a:rPr lang="en-AU" dirty="0"/>
              <a:t>This model of an integrate and fire neuron has skyrmions move along a barrier. And when enough skyrmions are detected in this region called the postsynaptic region, then the skyrmion fires</a:t>
            </a:r>
          </a:p>
          <a:p>
            <a:r>
              <a:rPr lang="en-AU" dirty="0"/>
              <a:t>Harder to go from post back to pre because of repelling forces and less driving force – skyrmions left behind which biases this system</a:t>
            </a:r>
          </a:p>
          <a:p>
            <a:endParaRPr lang="en-AU" dirty="0"/>
          </a:p>
          <a:p>
            <a:r>
              <a:rPr lang="en-AU" dirty="0"/>
              <a:t>Modelling to an IF model</a:t>
            </a:r>
          </a:p>
          <a:p>
            <a:pPr marL="228600" indent="-228600">
              <a:buAutoNum type="arabicPeriod"/>
            </a:pPr>
            <a:r>
              <a:rPr lang="en-AU" dirty="0"/>
              <a:t>Integrate – displacement</a:t>
            </a:r>
          </a:p>
          <a:p>
            <a:pPr marL="228600" indent="-228600">
              <a:buAutoNum type="arabicPeriod"/>
            </a:pPr>
            <a:r>
              <a:rPr lang="en-AU" dirty="0"/>
              <a:t>Fire</a:t>
            </a:r>
          </a:p>
          <a:p>
            <a:pPr marL="228600" indent="-228600">
              <a:buAutoNum type="arabicPeriod"/>
            </a:pPr>
            <a:r>
              <a:rPr lang="en-AU" dirty="0"/>
              <a:t>Weight – number of skyrmions in the post synaptic region</a:t>
            </a:r>
          </a:p>
          <a:p>
            <a:pPr marL="228600" indent="-228600">
              <a:buAutoNum type="arabicPeriod"/>
            </a:pPr>
            <a:endParaRPr lang="en-AU" dirty="0"/>
          </a:p>
          <a:p>
            <a:pPr marL="0" indent="0">
              <a:buNone/>
            </a:pPr>
            <a:r>
              <a:rPr lang="en-AU" b="1" dirty="0"/>
              <a:t>This device is representative in design commonalties between different devise in the field. There are three dependencies  1. on displacement 2. the number of skyrmions storing weight 3. Threshold for firing</a:t>
            </a:r>
          </a:p>
        </p:txBody>
      </p:sp>
      <p:sp>
        <p:nvSpPr>
          <p:cNvPr id="4" name="Slide Number Placeholder 3"/>
          <p:cNvSpPr>
            <a:spLocks noGrp="1"/>
          </p:cNvSpPr>
          <p:nvPr>
            <p:ph type="sldNum" sz="quarter" idx="5"/>
          </p:nvPr>
        </p:nvSpPr>
        <p:spPr/>
        <p:txBody>
          <a:bodyPr/>
          <a:lstStyle/>
          <a:p>
            <a:fld id="{7065F528-FF95-4851-938D-7416B67BFA36}" type="slidenum">
              <a:rPr lang="en-US" smtClean="0"/>
              <a:t>6</a:t>
            </a:fld>
            <a:endParaRPr lang="en-US"/>
          </a:p>
        </p:txBody>
      </p:sp>
    </p:spTree>
    <p:extLst>
      <p:ext uri="{BB962C8B-B14F-4D97-AF65-F5344CB8AC3E}">
        <p14:creationId xmlns:p14="http://schemas.microsoft.com/office/powerpoint/2010/main" val="3160806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dirty="0"/>
              <a:t>However, these </a:t>
            </a:r>
            <a:r>
              <a:rPr lang="en-AU" sz="1200" dirty="0" err="1"/>
              <a:t>depdencies</a:t>
            </a:r>
            <a:r>
              <a:rPr lang="en-AU" sz="1200" dirty="0"/>
              <a:t> have significant drawbacks for the future of skyrmion devices</a:t>
            </a:r>
          </a:p>
          <a:p>
            <a:pPr marL="228600" indent="-228600">
              <a:buAutoNum type="arabicPeriod"/>
            </a:pPr>
            <a:r>
              <a:rPr lang="en-AU" sz="1200" dirty="0"/>
              <a:t>Displacement based devise, which integrate as the skyrmions moves along a track limit the size of the device. </a:t>
            </a:r>
          </a:p>
          <a:p>
            <a:pPr marL="228600" indent="-228600">
              <a:buAutoNum type="arabicPeriod"/>
            </a:pPr>
            <a:r>
              <a:rPr lang="en-AU" sz="1200" dirty="0"/>
              <a:t>Dependency </a:t>
            </a:r>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7</a:t>
            </a:fld>
            <a:endParaRPr lang="en-US"/>
          </a:p>
        </p:txBody>
      </p:sp>
    </p:spTree>
    <p:extLst>
      <p:ext uri="{BB962C8B-B14F-4D97-AF65-F5344CB8AC3E}">
        <p14:creationId xmlns:p14="http://schemas.microsoft.com/office/powerpoint/2010/main" val="3081995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a paper about using spin-wave interactions might help here</a:t>
            </a:r>
          </a:p>
          <a:p>
            <a:r>
              <a:rPr lang="en-US" dirty="0"/>
              <a:t>A little introduction about the context of skyrmion and spin-wave mediated interaction. </a:t>
            </a:r>
          </a:p>
        </p:txBody>
      </p:sp>
      <p:sp>
        <p:nvSpPr>
          <p:cNvPr id="4" name="Slide Number Placeholder 3"/>
          <p:cNvSpPr>
            <a:spLocks noGrp="1"/>
          </p:cNvSpPr>
          <p:nvPr>
            <p:ph type="sldNum" sz="quarter" idx="5"/>
          </p:nvPr>
        </p:nvSpPr>
        <p:spPr/>
        <p:txBody>
          <a:bodyPr/>
          <a:lstStyle/>
          <a:p>
            <a:fld id="{7065F528-FF95-4851-938D-7416B67BFA36}" type="slidenum">
              <a:rPr lang="en-US" smtClean="0"/>
              <a:t>8</a:t>
            </a:fld>
            <a:endParaRPr lang="en-US"/>
          </a:p>
        </p:txBody>
      </p:sp>
    </p:spTree>
    <p:extLst>
      <p:ext uri="{BB962C8B-B14F-4D97-AF65-F5344CB8AC3E}">
        <p14:creationId xmlns:p14="http://schemas.microsoft.com/office/powerpoint/2010/main" val="3781988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R"/>
            </a:pPr>
            <a:r>
              <a:rPr lang="en-AU" dirty="0"/>
              <a:t>Create amplification skyrmions to mimic excitatory reinforcement and attenuation skyrmions to mimic inhibitory reinforcement</a:t>
            </a:r>
          </a:p>
          <a:p>
            <a:pPr marL="228600" indent="-228600">
              <a:buAutoNum type="alphaLcParenR"/>
            </a:pPr>
            <a:r>
              <a:rPr lang="en-AU" dirty="0"/>
              <a:t>Similar to Huang et al. Create Skyrmions in the STNO upon firing but annihilate % of skyrmions depending – adaptive learning</a:t>
            </a:r>
          </a:p>
          <a:p>
            <a:pPr marL="228600" indent="-228600">
              <a:buAutoNum type="alphaLcParenR"/>
            </a:pPr>
            <a:r>
              <a:rPr lang="en-AU" dirty="0"/>
              <a:t>Temporal based – Weights can be attributed to timescale– ask Thao</a:t>
            </a:r>
          </a:p>
          <a:p>
            <a:pPr marL="0" indent="0">
              <a:buNone/>
            </a:pPr>
            <a:r>
              <a:rPr lang="en-AU" dirty="0"/>
              <a:t>Make decision tree explaining for next week </a:t>
            </a:r>
          </a:p>
          <a:p>
            <a:pPr marL="0" indent="0">
              <a:buNone/>
            </a:pPr>
            <a:r>
              <a:rPr lang="en-AU" dirty="0"/>
              <a:t>Temporal Based approach interesting</a:t>
            </a:r>
          </a:p>
        </p:txBody>
      </p:sp>
      <p:sp>
        <p:nvSpPr>
          <p:cNvPr id="4" name="Slide Number Placeholder 3"/>
          <p:cNvSpPr>
            <a:spLocks noGrp="1"/>
          </p:cNvSpPr>
          <p:nvPr>
            <p:ph type="sldNum" sz="quarter" idx="5"/>
          </p:nvPr>
        </p:nvSpPr>
        <p:spPr/>
        <p:txBody>
          <a:bodyPr/>
          <a:lstStyle/>
          <a:p>
            <a:fld id="{7065F528-FF95-4851-938D-7416B67BFA36}" type="slidenum">
              <a:rPr lang="en-US" smtClean="0"/>
              <a:t>9</a:t>
            </a:fld>
            <a:endParaRPr lang="en-US"/>
          </a:p>
        </p:txBody>
      </p:sp>
    </p:spTree>
    <p:extLst>
      <p:ext uri="{BB962C8B-B14F-4D97-AF65-F5344CB8AC3E}">
        <p14:creationId xmlns:p14="http://schemas.microsoft.com/office/powerpoint/2010/main" val="390307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404310" y="2484470"/>
            <a:ext cx="5463090" cy="2130561"/>
          </a:xfrm>
        </p:spPr>
        <p:txBody>
          <a:bodyPr/>
          <a:lstStyle>
            <a:lvl1pPr>
              <a:defRPr sz="5400" b="0">
                <a:solidFill>
                  <a:schemeClr val="tx1"/>
                </a:solidFill>
              </a:defRPr>
            </a:lvl1pPr>
          </a:lstStyle>
          <a:p>
            <a:r>
              <a:rPr lang="en-US"/>
              <a:t>Click to edit Master title style</a:t>
            </a:r>
          </a:p>
        </p:txBody>
      </p:sp>
      <p:pic>
        <p:nvPicPr>
          <p:cNvPr id="8" name="Picture 7" descr="Graphical user interface&#10;&#10;Description automatically generated">
            <a:extLst>
              <a:ext uri="{FF2B5EF4-FFF2-40B4-BE49-F238E27FC236}">
                <a16:creationId xmlns:a16="http://schemas.microsoft.com/office/drawing/2014/main" id="{FCBEF536-489F-C046-89E4-0C15732FD71B}"/>
              </a:ext>
            </a:extLst>
          </p:cNvPr>
          <p:cNvPicPr>
            <a:picLocks noChangeAspect="1"/>
          </p:cNvPicPr>
          <p:nvPr userDrawn="1"/>
        </p:nvPicPr>
        <p:blipFill>
          <a:blip r:embed="rId2"/>
          <a:stretch>
            <a:fillRect/>
          </a:stretch>
        </p:blipFill>
        <p:spPr>
          <a:xfrm>
            <a:off x="253792" y="138819"/>
            <a:ext cx="2369315" cy="867807"/>
          </a:xfrm>
          <a:prstGeom prst="rect">
            <a:avLst/>
          </a:prstGeom>
        </p:spPr>
      </p:pic>
    </p:spTree>
    <p:extLst>
      <p:ext uri="{BB962C8B-B14F-4D97-AF65-F5344CB8AC3E}">
        <p14:creationId xmlns:p14="http://schemas.microsoft.com/office/powerpoint/2010/main" val="1718549498"/>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406400" y="448056"/>
            <a:ext cx="11214100" cy="555554"/>
          </a:xfrm>
        </p:spPr>
        <p:txBody>
          <a:bodyPr anchor="t" anchorCtr="0">
            <a:normAutofit/>
          </a:bodyPr>
          <a:lstStyle>
            <a:lvl1pPr>
              <a:defRPr sz="2800">
                <a:solidFill>
                  <a:schemeClr val="bg2">
                    <a:lumMod val="25000"/>
                  </a:schemeClr>
                </a:solidFill>
              </a:defRPr>
            </a:lvl1pPr>
          </a:lstStyle>
          <a:p>
            <a:r>
              <a:rPr lang="en-US"/>
              <a:t>Click to edit Master title style</a:t>
            </a:r>
          </a:p>
        </p:txBody>
      </p:sp>
      <p:sp>
        <p:nvSpPr>
          <p:cNvPr id="3" name="Content Placeholder 2"/>
          <p:cNvSpPr>
            <a:spLocks noGrp="1"/>
          </p:cNvSpPr>
          <p:nvPr>
            <p:ph sz="quarter" idx="10"/>
          </p:nvPr>
        </p:nvSpPr>
        <p:spPr>
          <a:xfrm>
            <a:off x="444500" y="1460500"/>
            <a:ext cx="5327904" cy="3977640"/>
          </a:xfrm>
        </p:spPr>
        <p:txBody>
          <a:bodyPr vert="horz" lIns="91440" tIns="45720" rIns="91440" bIns="45720" rtlCol="0">
            <a:normAutofit/>
          </a:bodyPr>
          <a:lstStyle>
            <a:lvl1pPr>
              <a:lnSpc>
                <a:spcPct val="100000"/>
              </a:lnSpc>
              <a:defRPr lang="en-US" sz="1400" smtClean="0">
                <a:solidFill>
                  <a:schemeClr val="tx1">
                    <a:lumMod val="75000"/>
                    <a:lumOff val="25000"/>
                  </a:schemeClr>
                </a:solidFill>
              </a:defRPr>
            </a:lvl1pPr>
            <a:lvl2pPr>
              <a:lnSpc>
                <a:spcPct val="100000"/>
              </a:lnSpc>
              <a:defRPr lang="en-US" sz="1400" smtClean="0">
                <a:solidFill>
                  <a:schemeClr val="tx1">
                    <a:lumMod val="75000"/>
                    <a:lumOff val="25000"/>
                  </a:schemeClr>
                </a:solidFill>
              </a:defRPr>
            </a:lvl2pPr>
            <a:lvl3pPr>
              <a:lnSpc>
                <a:spcPct val="100000"/>
              </a:lnSpc>
              <a:defRPr lang="en-US" sz="1400" smtClean="0">
                <a:solidFill>
                  <a:schemeClr val="tx1">
                    <a:lumMod val="75000"/>
                    <a:lumOff val="25000"/>
                  </a:schemeClr>
                </a:solidFill>
              </a:defRPr>
            </a:lvl3pPr>
            <a:lvl4pPr>
              <a:lnSpc>
                <a:spcPct val="100000"/>
              </a:lnSpc>
              <a:defRPr lang="en-US" sz="1400" smtClean="0">
                <a:solidFill>
                  <a:schemeClr val="tx1">
                    <a:lumMod val="75000"/>
                    <a:lumOff val="25000"/>
                  </a:schemeClr>
                </a:solidFill>
              </a:defRPr>
            </a:lvl4pPr>
            <a:lvl5pPr>
              <a:lnSpc>
                <a:spcPct val="100000"/>
              </a:lnSpc>
              <a:defRPr lang="en-US" sz="14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4C635D97-4D86-4F8F-81D0-7802D55A23EB}" type="datetime1">
              <a:rPr lang="en-US" smtClean="0"/>
              <a:t>12/26/2025</a:t>
            </a:fld>
            <a:endParaRPr lang="en-US"/>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r>
              <a:rPr lang="en-US"/>
              <a:t>CA2 Presentation</a:t>
            </a:r>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9" name="Straight Connector 8">
            <a:extLst>
              <a:ext uri="{FF2B5EF4-FFF2-40B4-BE49-F238E27FC236}">
                <a16:creationId xmlns:a16="http://schemas.microsoft.com/office/drawing/2014/main" id="{6C12209E-8E76-B442-B030-6BD76BB7563A}"/>
              </a:ext>
            </a:extLst>
          </p:cNvPr>
          <p:cNvCxnSpPr>
            <a:cxnSpLocks/>
          </p:cNvCxnSpPr>
          <p:nvPr userDrawn="1"/>
        </p:nvCxnSpPr>
        <p:spPr>
          <a:xfrm>
            <a:off x="533400" y="1104900"/>
            <a:ext cx="11119104"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64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Content Placeholder 6"/>
          <p:cNvSpPr>
            <a:spLocks noGrp="1"/>
          </p:cNvSpPr>
          <p:nvPr>
            <p:ph sz="quarter" idx="13"/>
          </p:nvPr>
        </p:nvSpPr>
        <p:spPr>
          <a:xfrm>
            <a:off x="4505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n-lt"/>
              </a:defRPr>
            </a:lvl1pPr>
            <a:lvl2pPr>
              <a:defRPr lang="en-US" sz="1200" dirty="0" smtClean="0">
                <a:solidFill>
                  <a:schemeClr val="tx1">
                    <a:lumMod val="75000"/>
                    <a:lumOff val="25000"/>
                  </a:schemeClr>
                </a:solidFill>
                <a:latin typeface="+mn-lt"/>
              </a:defRPr>
            </a:lvl2pPr>
            <a:lvl3pPr>
              <a:defRPr lang="en-US" sz="1200" dirty="0" smtClean="0">
                <a:solidFill>
                  <a:schemeClr val="tx1">
                    <a:lumMod val="75000"/>
                    <a:lumOff val="25000"/>
                  </a:schemeClr>
                </a:solidFill>
                <a:latin typeface="+mn-lt"/>
              </a:defRPr>
            </a:lvl3pPr>
            <a:lvl4pPr>
              <a:defRPr lang="en-US" sz="1200" dirty="0" smtClean="0">
                <a:solidFill>
                  <a:schemeClr val="tx1">
                    <a:lumMod val="75000"/>
                    <a:lumOff val="25000"/>
                  </a:schemeClr>
                </a:solidFill>
                <a:latin typeface="+mn-lt"/>
              </a:defRPr>
            </a:lvl4pPr>
            <a:lvl5pPr>
              <a:defRPr lang="en-US" sz="1200" dirty="0">
                <a:solidFill>
                  <a:schemeClr val="tx1">
                    <a:lumMod val="75000"/>
                    <a:lumOff val="25000"/>
                  </a:schemeClr>
                </a:solidFill>
                <a:latin typeface="+mn-lt"/>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cxnSp>
        <p:nvCxnSpPr>
          <p:cNvPr id="3" name="Straight Connector 2">
            <a:extLst>
              <a:ext uri="{FF2B5EF4-FFF2-40B4-BE49-F238E27FC236}">
                <a16:creationId xmlns:a16="http://schemas.microsoft.com/office/drawing/2014/main" id="{9DCD3EE7-B67C-4541-A9DA-51688552CF86}"/>
              </a:ext>
            </a:extLst>
          </p:cNvPr>
          <p:cNvCxnSpPr>
            <a:cxnSpLocks/>
          </p:cNvCxnSpPr>
          <p:nvPr userDrawn="1"/>
        </p:nvCxnSpPr>
        <p:spPr>
          <a:xfrm>
            <a:off x="533400" y="1104900"/>
            <a:ext cx="11119104"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51F76A8-6DB7-48E4-957A-9BF0C69BD4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0DFDB-6961-459D-8C43-FBAB42DCD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CD380-17B2-47C1-984D-F95668A579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42C0A-C245-43A4-B551-C1277EB24154}"/>
              </a:ext>
            </a:extLst>
          </p:cNvPr>
          <p:cNvSpPr>
            <a:spLocks noGrp="1"/>
          </p:cNvSpPr>
          <p:nvPr>
            <p:ph type="dt" sz="half" idx="10"/>
          </p:nvPr>
        </p:nvSpPr>
        <p:spPr/>
        <p:txBody>
          <a:bodyPr/>
          <a:lstStyle/>
          <a:p>
            <a:fld id="{3A55EE2B-FDD6-4349-929D-A010A109A3EA}" type="datetime1">
              <a:rPr lang="en-US" smtClean="0"/>
              <a:t>12/26/2025</a:t>
            </a:fld>
            <a:endParaRPr lang="en-US"/>
          </a:p>
        </p:txBody>
      </p:sp>
      <p:sp>
        <p:nvSpPr>
          <p:cNvPr id="5" name="Footer Placeholder 4">
            <a:extLst>
              <a:ext uri="{FF2B5EF4-FFF2-40B4-BE49-F238E27FC236}">
                <a16:creationId xmlns:a16="http://schemas.microsoft.com/office/drawing/2014/main" id="{3F3C9F2F-E9DD-4D3E-A9BF-32EBE63A0D33}"/>
              </a:ext>
            </a:extLst>
          </p:cNvPr>
          <p:cNvSpPr>
            <a:spLocks noGrp="1"/>
          </p:cNvSpPr>
          <p:nvPr>
            <p:ph type="ftr" sz="quarter" idx="11"/>
          </p:nvPr>
        </p:nvSpPr>
        <p:spPr/>
        <p:txBody>
          <a:bodyPr/>
          <a:lstStyle/>
          <a:p>
            <a:r>
              <a:rPr lang="en-US"/>
              <a:t>CA2 Presentation</a:t>
            </a:r>
          </a:p>
        </p:txBody>
      </p:sp>
      <p:sp>
        <p:nvSpPr>
          <p:cNvPr id="6" name="Slide Number Placeholder 5">
            <a:extLst>
              <a:ext uri="{FF2B5EF4-FFF2-40B4-BE49-F238E27FC236}">
                <a16:creationId xmlns:a16="http://schemas.microsoft.com/office/drawing/2014/main" id="{CAA2A629-C516-4E22-B4F2-33302D28A69F}"/>
              </a:ext>
            </a:extLst>
          </p:cNvPr>
          <p:cNvSpPr>
            <a:spLocks noGrp="1"/>
          </p:cNvSpPr>
          <p:nvPr>
            <p:ph type="sldNum" sz="quarter" idx="12"/>
          </p:nvPr>
        </p:nvSpPr>
        <p:spPr/>
        <p:txBody>
          <a:bodyPr/>
          <a:lstStyle/>
          <a:p>
            <a:fld id="{12AFA3F4-9D4C-449C-AAC0-F8848C140BE5}" type="slidenum">
              <a:rPr lang="en-US" smtClean="0"/>
              <a:t>‹#›</a:t>
            </a:fld>
            <a:endParaRPr lang="en-US"/>
          </a:p>
        </p:txBody>
      </p:sp>
    </p:spTree>
    <p:extLst>
      <p:ext uri="{BB962C8B-B14F-4D97-AF65-F5344CB8AC3E}">
        <p14:creationId xmlns:p14="http://schemas.microsoft.com/office/powerpoint/2010/main" val="22574691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4500" y="430609"/>
            <a:ext cx="6996684" cy="640080"/>
          </a:xfrm>
          <a:prstGeom prst="rect">
            <a:avLst/>
          </a:prstGeom>
        </p:spPr>
        <p:txBody>
          <a:bodyPr vert="horz" lIns="91440" tIns="45720" rIns="91440" bIns="45720" rtlCol="0" anchor="t" anchorCtr="0">
            <a:normAutofit/>
          </a:bodyPr>
          <a:lstStyle/>
          <a:p>
            <a:r>
              <a:rPr lang="en-US"/>
              <a:t>Click to edit Master title style</a:t>
            </a:r>
          </a:p>
        </p:txBody>
      </p:sp>
      <p:sp>
        <p:nvSpPr>
          <p:cNvPr id="3" name="Text Placeholder 2"/>
          <p:cNvSpPr>
            <a:spLocks noGrp="1"/>
          </p:cNvSpPr>
          <p:nvPr>
            <p:ph type="body" idx="1"/>
          </p:nvPr>
        </p:nvSpPr>
        <p:spPr>
          <a:xfrm>
            <a:off x="419100" y="1447800"/>
            <a:ext cx="5327904"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756F1C33-291C-4188-A9A7-93DEC934BD4B}" type="datetime1">
              <a:rPr lang="en-US" smtClean="0"/>
              <a:t>12/26/2025</a:t>
            </a:fld>
            <a:endParaRPr lang="en-US"/>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r>
              <a:rPr lang="en-US"/>
              <a:t>CA2 Presentation</a:t>
            </a:r>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p:txStyles>
    <p:titleStyle>
      <a:lvl1pPr algn="l" defTabSz="914400" rtl="0" eaLnBrk="1" latinLnBrk="0" hangingPunct="1">
        <a:spcBef>
          <a:spcPct val="0"/>
        </a:spcBef>
        <a:buNone/>
        <a:defRPr sz="2800" kern="1200">
          <a:solidFill>
            <a:schemeClr val="tx1"/>
          </a:solidFill>
          <a:latin typeface="+mn-lt"/>
          <a:ea typeface="+mj-ea"/>
          <a:cs typeface="+mj-cs"/>
        </a:defRPr>
      </a:lvl1pPr>
    </p:titleStyle>
    <p:bodyStyle>
      <a:lvl1pPr marL="0" indent="0" algn="l" defTabSz="914400" rtl="0" eaLnBrk="1" latinLnBrk="0" hangingPunct="1">
        <a:lnSpc>
          <a:spcPct val="100000"/>
        </a:lnSpc>
        <a:spcBef>
          <a:spcPts val="1000"/>
        </a:spcBef>
        <a:spcAft>
          <a:spcPts val="1200"/>
        </a:spcAft>
        <a:buFontTx/>
        <a:buNone/>
        <a:defRPr lang="en-US" sz="1400" kern="1200" dirty="0">
          <a:solidFill>
            <a:schemeClr val="tx1"/>
          </a:solidFill>
          <a:latin typeface="+mn-lt"/>
          <a:ea typeface="+mn-ea"/>
          <a:cs typeface="+mn-cs"/>
        </a:defRPr>
      </a:lvl1pPr>
      <a:lvl2pPr marL="2286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dirty="0">
          <a:solidFill>
            <a:schemeClr val="tx1"/>
          </a:solidFill>
          <a:latin typeface="+mn-lt"/>
          <a:ea typeface="+mn-ea"/>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dirty="0">
          <a:solidFill>
            <a:schemeClr val="tx1"/>
          </a:solidFill>
          <a:latin typeface="+mn-lt"/>
          <a:ea typeface="+mn-ea"/>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dirty="0" smtClean="0">
          <a:solidFill>
            <a:schemeClr val="tx1"/>
          </a:solidFill>
          <a:latin typeface="+mn-lt"/>
          <a:ea typeface="+mn-ea"/>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84" userDrawn="1">
          <p15:clr>
            <a:srgbClr val="F26B43"/>
          </p15:clr>
        </p15:guide>
        <p15:guide id="2" pos="336" userDrawn="1">
          <p15:clr>
            <a:srgbClr val="F26B43"/>
          </p15:clr>
        </p15:guide>
        <p15:guide id="3" pos="7320" userDrawn="1">
          <p15:clr>
            <a:srgbClr val="F26B43"/>
          </p15:clr>
        </p15:guide>
        <p15:guide id="4" orient="horz" pos="912" userDrawn="1">
          <p15:clr>
            <a:srgbClr val="F26B43"/>
          </p15:clr>
        </p15:guide>
        <p15:guide id="5" orient="horz" pos="264" userDrawn="1">
          <p15:clr>
            <a:srgbClr val="F26B43"/>
          </p15:clr>
        </p15:guide>
        <p15:guide id="6" orient="horz" pos="696" userDrawn="1">
          <p15:clr>
            <a:srgbClr val="F26B43"/>
          </p15:clr>
        </p15:guide>
        <p15:guide id="7" pos="36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diagramQuickStyle" Target="../diagrams/quickStyle9.xml"/><Relationship Id="rId3" Type="http://schemas.microsoft.com/office/2007/relationships/media" Target="../media/media2.avi"/><Relationship Id="rId7" Type="http://schemas.openxmlformats.org/officeDocument/2006/relationships/image" Target="../media/image7.png"/><Relationship Id="rId12" Type="http://schemas.openxmlformats.org/officeDocument/2006/relationships/diagramLayout" Target="../diagrams/layout9.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notesSlide" Target="../notesSlides/notesSlide10.xml"/><Relationship Id="rId11" Type="http://schemas.openxmlformats.org/officeDocument/2006/relationships/diagramData" Target="../diagrams/data9.xml"/><Relationship Id="rId5" Type="http://schemas.openxmlformats.org/officeDocument/2006/relationships/slideLayout" Target="../slideLayouts/slideLayout2.xml"/><Relationship Id="rId15" Type="http://schemas.microsoft.com/office/2007/relationships/diagramDrawing" Target="../diagrams/drawing9.xml"/><Relationship Id="rId10" Type="http://schemas.openxmlformats.org/officeDocument/2006/relationships/image" Target="../media/image10.png"/><Relationship Id="rId4" Type="http://schemas.openxmlformats.org/officeDocument/2006/relationships/video" Target="../media/media2.avi"/><Relationship Id="rId9" Type="http://schemas.openxmlformats.org/officeDocument/2006/relationships/image" Target="../media/image9.png"/><Relationship Id="rId14" Type="http://schemas.openxmlformats.org/officeDocument/2006/relationships/diagramColors" Target="../diagrams/colors9.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11.png"/><Relationship Id="rId7" Type="http://schemas.openxmlformats.org/officeDocument/2006/relationships/diagramQuickStyle" Target="../diagrams/quickStyle1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12.png"/><Relationship Id="rId9" Type="http://schemas.microsoft.com/office/2007/relationships/diagramDrawing" Target="../diagrams/drawing12.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13.jpg"/><Relationship Id="rId7" Type="http://schemas.openxmlformats.org/officeDocument/2006/relationships/diagramQuickStyle" Target="../diagrams/quickStyle1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14.jpg"/><Relationship Id="rId9" Type="http://schemas.microsoft.com/office/2007/relationships/diagramDrawing" Target="../diagrams/drawing13.xml"/></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diagramQuickStyle" Target="../diagrams/quickStyle14.xml"/><Relationship Id="rId3" Type="http://schemas.microsoft.com/office/2007/relationships/media" Target="../media/media2.avi"/><Relationship Id="rId7" Type="http://schemas.openxmlformats.org/officeDocument/2006/relationships/image" Target="../media/image7.png"/><Relationship Id="rId12" Type="http://schemas.openxmlformats.org/officeDocument/2006/relationships/diagramLayout" Target="../diagrams/layout14.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notesSlide" Target="../notesSlides/notesSlide15.xml"/><Relationship Id="rId11" Type="http://schemas.openxmlformats.org/officeDocument/2006/relationships/diagramData" Target="../diagrams/data14.xml"/><Relationship Id="rId5" Type="http://schemas.openxmlformats.org/officeDocument/2006/relationships/slideLayout" Target="../slideLayouts/slideLayout2.xml"/><Relationship Id="rId15" Type="http://schemas.microsoft.com/office/2007/relationships/diagramDrawing" Target="../diagrams/drawing14.xml"/><Relationship Id="rId10" Type="http://schemas.openxmlformats.org/officeDocument/2006/relationships/image" Target="../media/image10.png"/><Relationship Id="rId4" Type="http://schemas.openxmlformats.org/officeDocument/2006/relationships/video" Target="../media/media2.avi"/><Relationship Id="rId9" Type="http://schemas.openxmlformats.org/officeDocument/2006/relationships/image" Target="../media/image9.png"/><Relationship Id="rId14" Type="http://schemas.openxmlformats.org/officeDocument/2006/relationships/diagramColors" Target="../diagrams/colors1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image" Target="../media/image15.jpg"/><Relationship Id="rId7" Type="http://schemas.openxmlformats.org/officeDocument/2006/relationships/diagramData" Target="../diagrams/data16.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8.png"/><Relationship Id="rId11" Type="http://schemas.microsoft.com/office/2007/relationships/diagramDrawing" Target="../diagrams/drawing16.xml"/><Relationship Id="rId5" Type="http://schemas.openxmlformats.org/officeDocument/2006/relationships/image" Target="../media/image17.png"/><Relationship Id="rId10" Type="http://schemas.openxmlformats.org/officeDocument/2006/relationships/diagramColors" Target="../diagrams/colors16.xml"/><Relationship Id="rId4" Type="http://schemas.openxmlformats.org/officeDocument/2006/relationships/image" Target="../media/image16.jpg"/><Relationship Id="rId9" Type="http://schemas.openxmlformats.org/officeDocument/2006/relationships/diagramQuickStyle" Target="../diagrams/quickStyle16.xml"/></Relationships>
</file>

<file path=ppt/slides/_rels/slide18.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19.emf"/><Relationship Id="rId7" Type="http://schemas.openxmlformats.org/officeDocument/2006/relationships/diagramColors" Target="../diagrams/colors17.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13" Type="http://schemas.microsoft.com/office/2007/relationships/diagramDrawing" Target="../diagrams/drawing18.xml"/><Relationship Id="rId3" Type="http://schemas.openxmlformats.org/officeDocument/2006/relationships/image" Target="../media/image20.jpg"/><Relationship Id="rId7" Type="http://schemas.openxmlformats.org/officeDocument/2006/relationships/image" Target="../media/image22.png"/><Relationship Id="rId12" Type="http://schemas.openxmlformats.org/officeDocument/2006/relationships/diagramColors" Target="../diagrams/colors18.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jpg"/><Relationship Id="rId11" Type="http://schemas.openxmlformats.org/officeDocument/2006/relationships/diagramQuickStyle" Target="../diagrams/quickStyle18.xml"/><Relationship Id="rId5" Type="http://schemas.openxmlformats.org/officeDocument/2006/relationships/image" Target="../media/image8.png"/><Relationship Id="rId10" Type="http://schemas.openxmlformats.org/officeDocument/2006/relationships/diagramLayout" Target="../diagrams/layout18.xml"/><Relationship Id="rId4" Type="http://schemas.openxmlformats.org/officeDocument/2006/relationships/image" Target="../media/image7.png"/><Relationship Id="rId9" Type="http://schemas.openxmlformats.org/officeDocument/2006/relationships/diagramData" Target="../diagrams/data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23.png"/><Relationship Id="rId7" Type="http://schemas.openxmlformats.org/officeDocument/2006/relationships/diagramColors" Target="../diagrams/colors19.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2.xml.rels><?xml version="1.0" encoding="UTF-8" standalone="yes"?>
<Relationships xmlns="http://schemas.openxmlformats.org/package/2006/relationships"><Relationship Id="rId8" Type="http://schemas.openxmlformats.org/officeDocument/2006/relationships/image" Target="../media/image29.jpg"/><Relationship Id="rId13" Type="http://schemas.openxmlformats.org/officeDocument/2006/relationships/diagramLayout" Target="../diagrams/layout21.xml"/><Relationship Id="rId3" Type="http://schemas.openxmlformats.org/officeDocument/2006/relationships/image" Target="../media/image24.jpg"/><Relationship Id="rId7" Type="http://schemas.openxmlformats.org/officeDocument/2006/relationships/image" Target="../media/image28.jpg"/><Relationship Id="rId12" Type="http://schemas.openxmlformats.org/officeDocument/2006/relationships/diagramData" Target="../diagrams/data21.xml"/><Relationship Id="rId2" Type="http://schemas.openxmlformats.org/officeDocument/2006/relationships/notesSlide" Target="../notesSlides/notesSlide22.xml"/><Relationship Id="rId16" Type="http://schemas.microsoft.com/office/2007/relationships/diagramDrawing" Target="../diagrams/drawing21.xml"/><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2.jpg"/><Relationship Id="rId5" Type="http://schemas.openxmlformats.org/officeDocument/2006/relationships/image" Target="../media/image26.jpg"/><Relationship Id="rId15" Type="http://schemas.openxmlformats.org/officeDocument/2006/relationships/diagramColors" Target="../diagrams/colors21.xml"/><Relationship Id="rId10" Type="http://schemas.openxmlformats.org/officeDocument/2006/relationships/image" Target="../media/image31.jpg"/><Relationship Id="rId4" Type="http://schemas.openxmlformats.org/officeDocument/2006/relationships/image" Target="../media/image25.jpg"/><Relationship Id="rId9" Type="http://schemas.openxmlformats.org/officeDocument/2006/relationships/image" Target="../media/image30.jpg"/><Relationship Id="rId14" Type="http://schemas.openxmlformats.org/officeDocument/2006/relationships/diagramQuickStyle" Target="../diagrams/quickStyle21.xml"/></Relationships>
</file>

<file path=ppt/slides/_rels/slide23.xml.rels><?xml version="1.0" encoding="UTF-8" standalone="yes"?>
<Relationships xmlns="http://schemas.openxmlformats.org/package/2006/relationships"><Relationship Id="rId8" Type="http://schemas.openxmlformats.org/officeDocument/2006/relationships/image" Target="../media/image33.gif"/><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23.xml"/><Relationship Id="rId3" Type="http://schemas.openxmlformats.org/officeDocument/2006/relationships/image" Target="../media/image34.png"/><Relationship Id="rId7" Type="http://schemas.openxmlformats.org/officeDocument/2006/relationships/image" Target="../media/image38.jpeg"/><Relationship Id="rId12" Type="http://schemas.microsoft.com/office/2007/relationships/diagramDrawing" Target="../diagrams/drawing2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7.jpeg"/><Relationship Id="rId11" Type="http://schemas.openxmlformats.org/officeDocument/2006/relationships/diagramColors" Target="../diagrams/colors23.xml"/><Relationship Id="rId5" Type="http://schemas.openxmlformats.org/officeDocument/2006/relationships/image" Target="../media/image36.jpeg"/><Relationship Id="rId10" Type="http://schemas.openxmlformats.org/officeDocument/2006/relationships/diagramQuickStyle" Target="../diagrams/quickStyle23.xml"/><Relationship Id="rId4" Type="http://schemas.openxmlformats.org/officeDocument/2006/relationships/image" Target="../media/image35.jpeg"/><Relationship Id="rId9" Type="http://schemas.openxmlformats.org/officeDocument/2006/relationships/diagramLayout" Target="../diagrams/layout2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26.xml.rels><?xml version="1.0" encoding="UTF-8" standalone="yes"?>
<Relationships xmlns="http://schemas.openxmlformats.org/package/2006/relationships"><Relationship Id="rId8" Type="http://schemas.openxmlformats.org/officeDocument/2006/relationships/image" Target="../media/image44.jpg"/><Relationship Id="rId13" Type="http://schemas.openxmlformats.org/officeDocument/2006/relationships/diagramQuickStyle" Target="../diagrams/quickStyle25.xml"/><Relationship Id="rId3" Type="http://schemas.openxmlformats.org/officeDocument/2006/relationships/image" Target="../media/image39.jpg"/><Relationship Id="rId7" Type="http://schemas.openxmlformats.org/officeDocument/2006/relationships/image" Target="../media/image43.jpg"/><Relationship Id="rId12" Type="http://schemas.openxmlformats.org/officeDocument/2006/relationships/diagramLayout" Target="../diagrams/layout2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2.jpg"/><Relationship Id="rId11" Type="http://schemas.openxmlformats.org/officeDocument/2006/relationships/diagramData" Target="../diagrams/data25.xml"/><Relationship Id="rId5" Type="http://schemas.openxmlformats.org/officeDocument/2006/relationships/image" Target="../media/image41.jpg"/><Relationship Id="rId15" Type="http://schemas.microsoft.com/office/2007/relationships/diagramDrawing" Target="../diagrams/drawing25.xml"/><Relationship Id="rId10" Type="http://schemas.openxmlformats.org/officeDocument/2006/relationships/image" Target="../media/image46.jpg"/><Relationship Id="rId4" Type="http://schemas.openxmlformats.org/officeDocument/2006/relationships/image" Target="../media/image40.jpg"/><Relationship Id="rId9" Type="http://schemas.openxmlformats.org/officeDocument/2006/relationships/image" Target="../media/image45.jpg"/><Relationship Id="rId14" Type="http://schemas.openxmlformats.org/officeDocument/2006/relationships/diagramColors" Target="../diagrams/colors25.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29.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diagramQuickStyle" Target="../diagrams/quickStyle28.xml"/><Relationship Id="rId3" Type="http://schemas.openxmlformats.org/officeDocument/2006/relationships/slideLayout" Target="../slideLayouts/slideLayout2.xml"/><Relationship Id="rId7" Type="http://schemas.openxmlformats.org/officeDocument/2006/relationships/image" Target="../media/image36.jpeg"/><Relationship Id="rId12" Type="http://schemas.openxmlformats.org/officeDocument/2006/relationships/diagramLayout" Target="../diagrams/layout28.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35.jpeg"/><Relationship Id="rId11" Type="http://schemas.openxmlformats.org/officeDocument/2006/relationships/diagramData" Target="../diagrams/data28.xml"/><Relationship Id="rId5" Type="http://schemas.openxmlformats.org/officeDocument/2006/relationships/image" Target="../media/image34.png"/><Relationship Id="rId15" Type="http://schemas.microsoft.com/office/2007/relationships/diagramDrawing" Target="../diagrams/drawing28.xml"/><Relationship Id="rId10" Type="http://schemas.openxmlformats.org/officeDocument/2006/relationships/image" Target="../media/image9.png"/><Relationship Id="rId4" Type="http://schemas.openxmlformats.org/officeDocument/2006/relationships/notesSlide" Target="../notesSlides/notesSlide28.xml"/><Relationship Id="rId9" Type="http://schemas.openxmlformats.org/officeDocument/2006/relationships/image" Target="../media/image38.jpeg"/><Relationship Id="rId14" Type="http://schemas.openxmlformats.org/officeDocument/2006/relationships/diagramColors" Target="../diagrams/colors28.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4.png"/><Relationship Id="rId4" Type="http://schemas.openxmlformats.org/officeDocument/2006/relationships/diagramData" Target="../diagrams/data2.xml"/><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47.png"/><Relationship Id="rId13" Type="http://schemas.microsoft.com/office/2007/relationships/diagramDrawing" Target="../diagrams/drawing29.xml"/><Relationship Id="rId3" Type="http://schemas.openxmlformats.org/officeDocument/2006/relationships/image" Target="../media/image40.jpg"/><Relationship Id="rId7" Type="http://schemas.openxmlformats.org/officeDocument/2006/relationships/image" Target="../media/image45.jpg"/><Relationship Id="rId12" Type="http://schemas.openxmlformats.org/officeDocument/2006/relationships/diagramColors" Target="../diagrams/colors29.xml"/><Relationship Id="rId2" Type="http://schemas.openxmlformats.org/officeDocument/2006/relationships/image" Target="../media/image39.jpg"/><Relationship Id="rId1" Type="http://schemas.openxmlformats.org/officeDocument/2006/relationships/slideLayout" Target="../slideLayouts/slideLayout2.xml"/><Relationship Id="rId6" Type="http://schemas.openxmlformats.org/officeDocument/2006/relationships/image" Target="../media/image44.jpg"/><Relationship Id="rId11" Type="http://schemas.openxmlformats.org/officeDocument/2006/relationships/diagramQuickStyle" Target="../diagrams/quickStyle29.xml"/><Relationship Id="rId5" Type="http://schemas.openxmlformats.org/officeDocument/2006/relationships/image" Target="../media/image43.jpg"/><Relationship Id="rId10" Type="http://schemas.openxmlformats.org/officeDocument/2006/relationships/diagramLayout" Target="../diagrams/layout29.xml"/><Relationship Id="rId4" Type="http://schemas.openxmlformats.org/officeDocument/2006/relationships/image" Target="../media/image41.jpg"/><Relationship Id="rId9" Type="http://schemas.openxmlformats.org/officeDocument/2006/relationships/diagramData" Target="../diagrams/data29.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34.xml.rels><?xml version="1.0" encoding="UTF-8" standalone="yes"?>
<Relationships xmlns="http://schemas.openxmlformats.org/package/2006/relationships"><Relationship Id="rId8" Type="http://schemas.openxmlformats.org/officeDocument/2006/relationships/diagramQuickStyle" Target="../diagrams/quickStyle32.xml"/><Relationship Id="rId3" Type="http://schemas.openxmlformats.org/officeDocument/2006/relationships/slideLayout" Target="../slideLayouts/slideLayout2.xml"/><Relationship Id="rId7" Type="http://schemas.openxmlformats.org/officeDocument/2006/relationships/diagramLayout" Target="../diagrams/layout32.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diagramData" Target="../diagrams/data32.xml"/><Relationship Id="rId5" Type="http://schemas.openxmlformats.org/officeDocument/2006/relationships/image" Target="../media/image9.png"/><Relationship Id="rId10" Type="http://schemas.microsoft.com/office/2007/relationships/diagramDrawing" Target="../diagrams/drawing32.xml"/><Relationship Id="rId4" Type="http://schemas.openxmlformats.org/officeDocument/2006/relationships/image" Target="../media/image49.png"/><Relationship Id="rId9" Type="http://schemas.openxmlformats.org/officeDocument/2006/relationships/diagramColors" Target="../diagrams/colors32.xml"/></Relationships>
</file>

<file path=ppt/slides/_rels/slide35.xml.rels><?xml version="1.0" encoding="UTF-8" standalone="yes"?>
<Relationships xmlns="http://schemas.openxmlformats.org/package/2006/relationships"><Relationship Id="rId8" Type="http://schemas.microsoft.com/office/2007/relationships/diagramDrawing" Target="../diagrams/drawing33.xml"/><Relationship Id="rId3" Type="http://schemas.openxmlformats.org/officeDocument/2006/relationships/image" Target="../media/image50.png"/><Relationship Id="rId7" Type="http://schemas.openxmlformats.org/officeDocument/2006/relationships/diagramColors" Target="../diagrams/colors33.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33.xml"/><Relationship Id="rId5" Type="http://schemas.openxmlformats.org/officeDocument/2006/relationships/diagramLayout" Target="../diagrams/layout33.xml"/><Relationship Id="rId4" Type="http://schemas.openxmlformats.org/officeDocument/2006/relationships/diagramData" Target="../diagrams/data33.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34.xml"/><Relationship Id="rId3" Type="http://schemas.openxmlformats.org/officeDocument/2006/relationships/slideLayout" Target="../slideLayouts/slideLayout2.xml"/><Relationship Id="rId7" Type="http://schemas.openxmlformats.org/officeDocument/2006/relationships/diagramQuickStyle" Target="../diagrams/quickStyle34.xml"/><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diagramLayout" Target="../diagrams/layout34.xml"/><Relationship Id="rId5" Type="http://schemas.openxmlformats.org/officeDocument/2006/relationships/diagramData" Target="../diagrams/data34.xml"/><Relationship Id="rId4" Type="http://schemas.openxmlformats.org/officeDocument/2006/relationships/image" Target="../media/image10.png"/><Relationship Id="rId9" Type="http://schemas.microsoft.com/office/2007/relationships/diagramDrawing" Target="../diagrams/drawing34.xml"/></Relationships>
</file>

<file path=ppt/slides/_rels/slide3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diagramQuickStyle" Target="../diagrams/quickStyle35.xml"/><Relationship Id="rId18" Type="http://schemas.openxmlformats.org/officeDocument/2006/relationships/diagramQuickStyle" Target="../diagrams/quickStyle36.xml"/><Relationship Id="rId3" Type="http://schemas.microsoft.com/office/2007/relationships/media" Target="../media/media2.avi"/><Relationship Id="rId7" Type="http://schemas.openxmlformats.org/officeDocument/2006/relationships/image" Target="../media/image7.png"/><Relationship Id="rId12" Type="http://schemas.openxmlformats.org/officeDocument/2006/relationships/diagramLayout" Target="../diagrams/layout35.xml"/><Relationship Id="rId17" Type="http://schemas.openxmlformats.org/officeDocument/2006/relationships/diagramLayout" Target="../diagrams/layout36.xml"/><Relationship Id="rId2" Type="http://schemas.openxmlformats.org/officeDocument/2006/relationships/video" Target="../media/media1.avi"/><Relationship Id="rId16" Type="http://schemas.openxmlformats.org/officeDocument/2006/relationships/diagramData" Target="../diagrams/data36.xml"/><Relationship Id="rId20" Type="http://schemas.microsoft.com/office/2007/relationships/diagramDrawing" Target="../diagrams/drawing36.xml"/><Relationship Id="rId1" Type="http://schemas.microsoft.com/office/2007/relationships/media" Target="../media/media1.avi"/><Relationship Id="rId6" Type="http://schemas.openxmlformats.org/officeDocument/2006/relationships/notesSlide" Target="../notesSlides/notesSlide31.xml"/><Relationship Id="rId11" Type="http://schemas.openxmlformats.org/officeDocument/2006/relationships/diagramData" Target="../diagrams/data35.xml"/><Relationship Id="rId5" Type="http://schemas.openxmlformats.org/officeDocument/2006/relationships/slideLayout" Target="../slideLayouts/slideLayout2.xml"/><Relationship Id="rId15" Type="http://schemas.microsoft.com/office/2007/relationships/diagramDrawing" Target="../diagrams/drawing35.xml"/><Relationship Id="rId10" Type="http://schemas.openxmlformats.org/officeDocument/2006/relationships/image" Target="../media/image10.png"/><Relationship Id="rId19" Type="http://schemas.openxmlformats.org/officeDocument/2006/relationships/diagramColors" Target="../diagrams/colors36.xml"/><Relationship Id="rId4" Type="http://schemas.openxmlformats.org/officeDocument/2006/relationships/video" Target="../media/media2.avi"/><Relationship Id="rId9" Type="http://schemas.openxmlformats.org/officeDocument/2006/relationships/image" Target="../media/image9.png"/><Relationship Id="rId14" Type="http://schemas.openxmlformats.org/officeDocument/2006/relationships/diagramColors" Target="../diagrams/colors35.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5.png"/><Relationship Id="rId7" Type="http://schemas.openxmlformats.org/officeDocument/2006/relationships/diagramColors" Target="../diagrams/colors5.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6.png"/><Relationship Id="rId7" Type="http://schemas.openxmlformats.org/officeDocument/2006/relationships/diagramColors" Target="../diagrams/colors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369366E-5591-2A4E-80C1-0ED941C6FF4A}"/>
              </a:ext>
            </a:extLst>
          </p:cNvPr>
          <p:cNvSpPr>
            <a:spLocks noGrp="1"/>
          </p:cNvSpPr>
          <p:nvPr>
            <p:ph type="title"/>
          </p:nvPr>
        </p:nvSpPr>
        <p:spPr>
          <a:xfrm>
            <a:off x="445995" y="2548097"/>
            <a:ext cx="11055311" cy="1761806"/>
          </a:xfrm>
        </p:spPr>
        <p:txBody>
          <a:bodyPr>
            <a:noAutofit/>
          </a:bodyPr>
          <a:lstStyle/>
          <a:p>
            <a:r>
              <a:rPr lang="en-US" dirty="0"/>
              <a:t>Spin-wave-mediated Skyrmionics for Spiking Neurons</a:t>
            </a:r>
          </a:p>
        </p:txBody>
      </p:sp>
      <p:sp>
        <p:nvSpPr>
          <p:cNvPr id="3" name="Subtitle 2"/>
          <p:cNvSpPr>
            <a:spLocks noGrp="1"/>
          </p:cNvSpPr>
          <p:nvPr>
            <p:ph type="subTitle" idx="4294967295"/>
          </p:nvPr>
        </p:nvSpPr>
        <p:spPr>
          <a:xfrm>
            <a:off x="445995" y="4446270"/>
            <a:ext cx="5334000" cy="1137793"/>
          </a:xfrm>
        </p:spPr>
        <p:txBody>
          <a:bodyPr>
            <a:noAutofit/>
          </a:bodyPr>
          <a:lstStyle/>
          <a:p>
            <a:pPr marL="0" indent="0">
              <a:buNone/>
            </a:pPr>
            <a:r>
              <a:rPr lang="en-US" sz="2400" dirty="0">
                <a:solidFill>
                  <a:srgbClr val="B7472A"/>
                </a:solidFill>
              </a:rPr>
              <a:t>Wilbert Tan</a:t>
            </a:r>
          </a:p>
          <a:p>
            <a:pPr marL="0" indent="0">
              <a:buNone/>
            </a:pPr>
            <a:r>
              <a:rPr lang="en-US" i="1" dirty="0">
                <a:solidFill>
                  <a:schemeClr val="bg2">
                    <a:lumMod val="50000"/>
                  </a:schemeClr>
                </a:solidFill>
              </a:rPr>
              <a:t>Supervisor: Prof. Kelvin </a:t>
            </a:r>
            <a:r>
              <a:rPr lang="en-US" i="1" dirty="0" err="1">
                <a:solidFill>
                  <a:schemeClr val="bg2">
                    <a:lumMod val="50000"/>
                  </a:schemeClr>
                </a:solidFill>
              </a:rPr>
              <a:t>Xuanyao</a:t>
            </a:r>
            <a:r>
              <a:rPr lang="en-US" i="1" dirty="0">
                <a:solidFill>
                  <a:schemeClr val="bg2">
                    <a:lumMod val="50000"/>
                  </a:schemeClr>
                </a:solidFill>
              </a:rPr>
              <a:t> Fong</a:t>
            </a:r>
          </a:p>
          <a:p>
            <a:pPr marL="0" indent="0">
              <a:buNone/>
            </a:pPr>
            <a:r>
              <a:rPr lang="en-US" i="1" dirty="0">
                <a:solidFill>
                  <a:schemeClr val="bg2">
                    <a:lumMod val="50000"/>
                  </a:schemeClr>
                </a:solidFill>
              </a:rPr>
              <a:t>Examiner: A/P Albert </a:t>
            </a:r>
            <a:r>
              <a:rPr lang="en-US" i="1" dirty="0" err="1">
                <a:solidFill>
                  <a:schemeClr val="bg2">
                    <a:lumMod val="50000"/>
                  </a:schemeClr>
                </a:solidFill>
              </a:rPr>
              <a:t>Gengchiau</a:t>
            </a:r>
            <a:r>
              <a:rPr lang="en-US" i="1" dirty="0">
                <a:solidFill>
                  <a:schemeClr val="bg2">
                    <a:lumMod val="50000"/>
                  </a:schemeClr>
                </a:solidFill>
              </a:rPr>
              <a:t> Liang </a:t>
            </a:r>
          </a:p>
          <a:p>
            <a:pPr marL="0" indent="0">
              <a:buNone/>
            </a:pPr>
            <a:r>
              <a:rPr lang="en-US" i="1" dirty="0">
                <a:solidFill>
                  <a:schemeClr val="bg2">
                    <a:lumMod val="50000"/>
                  </a:schemeClr>
                </a:solidFill>
              </a:rPr>
              <a:t>CA4 Presentation</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9C299-F5B9-4514-AA10-664357571C24}"/>
              </a:ext>
            </a:extLst>
          </p:cNvPr>
          <p:cNvSpPr>
            <a:spLocks noGrp="1"/>
          </p:cNvSpPr>
          <p:nvPr>
            <p:ph type="title"/>
          </p:nvPr>
        </p:nvSpPr>
        <p:spPr/>
        <p:txBody>
          <a:bodyPr/>
          <a:lstStyle/>
          <a:p>
            <a:r>
              <a:rPr lang="en-US" b="1" dirty="0"/>
              <a:t>Motivation for Experiments</a:t>
            </a:r>
          </a:p>
        </p:txBody>
      </p:sp>
      <p:sp>
        <p:nvSpPr>
          <p:cNvPr id="6" name="Slide Number Placeholder 5">
            <a:extLst>
              <a:ext uri="{FF2B5EF4-FFF2-40B4-BE49-F238E27FC236}">
                <a16:creationId xmlns:a16="http://schemas.microsoft.com/office/drawing/2014/main" id="{7B572834-0567-44F5-A283-A04AC43A1C93}"/>
              </a:ext>
            </a:extLst>
          </p:cNvPr>
          <p:cNvSpPr>
            <a:spLocks noGrp="1"/>
          </p:cNvSpPr>
          <p:nvPr>
            <p:ph type="sldNum" sz="quarter" idx="4"/>
          </p:nvPr>
        </p:nvSpPr>
        <p:spPr>
          <a:xfrm>
            <a:off x="8288787" y="6428128"/>
            <a:ext cx="3276600" cy="365125"/>
          </a:xfrm>
        </p:spPr>
        <p:txBody>
          <a:bodyPr/>
          <a:lstStyle/>
          <a:p>
            <a:fld id="{9860EDB8-5305-433F-BE41-D7A86D811DB3}" type="slidenum">
              <a:rPr lang="en-US" smtClean="0"/>
              <a:pPr/>
              <a:t>10</a:t>
            </a:fld>
            <a:endParaRPr lang="en-US" dirty="0"/>
          </a:p>
        </p:txBody>
      </p:sp>
      <p:sp>
        <p:nvSpPr>
          <p:cNvPr id="32" name="Flowchart: Process 31">
            <a:extLst>
              <a:ext uri="{FF2B5EF4-FFF2-40B4-BE49-F238E27FC236}">
                <a16:creationId xmlns:a16="http://schemas.microsoft.com/office/drawing/2014/main" id="{B8884005-6B97-4B37-BD1E-3060774FF246}"/>
              </a:ext>
            </a:extLst>
          </p:cNvPr>
          <p:cNvSpPr/>
          <p:nvPr/>
        </p:nvSpPr>
        <p:spPr>
          <a:xfrm>
            <a:off x="1294019" y="2264478"/>
            <a:ext cx="2575370" cy="646331"/>
          </a:xfrm>
          <a:prstGeom prst="flowChartProcess">
            <a:avLst/>
          </a:prstGeom>
          <a:solidFill>
            <a:schemeClr val="accent2">
              <a:lumMod val="20000"/>
              <a:lumOff val="80000"/>
            </a:schemeClr>
          </a:solidFill>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t>Investigating skyrmion arrangement and spin-wave phenomenon </a:t>
            </a:r>
          </a:p>
        </p:txBody>
      </p:sp>
      <p:sp>
        <p:nvSpPr>
          <p:cNvPr id="33" name="Flowchart: Process 32">
            <a:extLst>
              <a:ext uri="{FF2B5EF4-FFF2-40B4-BE49-F238E27FC236}">
                <a16:creationId xmlns:a16="http://schemas.microsoft.com/office/drawing/2014/main" id="{E128350C-A514-4417-A775-CC8CAD659F0A}"/>
              </a:ext>
            </a:extLst>
          </p:cNvPr>
          <p:cNvSpPr/>
          <p:nvPr/>
        </p:nvSpPr>
        <p:spPr>
          <a:xfrm>
            <a:off x="4719717" y="2256074"/>
            <a:ext cx="3036562" cy="637373"/>
          </a:xfrm>
          <a:prstGeom prst="flowChartProcess">
            <a:avLst/>
          </a:prstGeom>
          <a:solidFill>
            <a:schemeClr val="accent2">
              <a:lumMod val="20000"/>
              <a:lumOff val="80000"/>
            </a:schemeClr>
          </a:solidFill>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t>Develop spin-wave mediated spiking neuron using ring configuration</a:t>
            </a:r>
          </a:p>
        </p:txBody>
      </p:sp>
      <p:sp>
        <p:nvSpPr>
          <p:cNvPr id="34" name="Flowchart: Process 33">
            <a:extLst>
              <a:ext uri="{FF2B5EF4-FFF2-40B4-BE49-F238E27FC236}">
                <a16:creationId xmlns:a16="http://schemas.microsoft.com/office/drawing/2014/main" id="{A4B3F22D-E0D6-4D0B-BAFD-8D3D114329E4}"/>
              </a:ext>
            </a:extLst>
          </p:cNvPr>
          <p:cNvSpPr/>
          <p:nvPr/>
        </p:nvSpPr>
        <p:spPr>
          <a:xfrm>
            <a:off x="8773889" y="2274680"/>
            <a:ext cx="2952695" cy="669413"/>
          </a:xfrm>
          <a:prstGeom prst="flowChartProcess">
            <a:avLst/>
          </a:prstGeom>
          <a:solidFill>
            <a:schemeClr val="accent2">
              <a:lumMod val="20000"/>
              <a:lumOff val="80000"/>
            </a:schemeClr>
          </a:solidFill>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t>Develop spin-wave mediated spiking neural network using individual spiking neurons</a:t>
            </a:r>
          </a:p>
        </p:txBody>
      </p:sp>
      <p:sp>
        <p:nvSpPr>
          <p:cNvPr id="36" name="Arrow: Right 35">
            <a:extLst>
              <a:ext uri="{FF2B5EF4-FFF2-40B4-BE49-F238E27FC236}">
                <a16:creationId xmlns:a16="http://schemas.microsoft.com/office/drawing/2014/main" id="{A7302472-A65C-43FB-82FB-A99F6598AEDA}"/>
              </a:ext>
            </a:extLst>
          </p:cNvPr>
          <p:cNvSpPr/>
          <p:nvPr/>
        </p:nvSpPr>
        <p:spPr>
          <a:xfrm>
            <a:off x="4017118" y="2443956"/>
            <a:ext cx="613397" cy="379703"/>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 name="Arrow: Right 36">
            <a:extLst>
              <a:ext uri="{FF2B5EF4-FFF2-40B4-BE49-F238E27FC236}">
                <a16:creationId xmlns:a16="http://schemas.microsoft.com/office/drawing/2014/main" id="{0A56F371-E427-4293-8044-85273DA76C4E}"/>
              </a:ext>
            </a:extLst>
          </p:cNvPr>
          <p:cNvSpPr/>
          <p:nvPr/>
        </p:nvSpPr>
        <p:spPr>
          <a:xfrm>
            <a:off x="7982088" y="2443956"/>
            <a:ext cx="613397" cy="379703"/>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29" name="Group 28">
            <a:extLst>
              <a:ext uri="{FF2B5EF4-FFF2-40B4-BE49-F238E27FC236}">
                <a16:creationId xmlns:a16="http://schemas.microsoft.com/office/drawing/2014/main" id="{B1ACC1EB-7EF0-4F00-BA79-C12BBC611F8B}"/>
              </a:ext>
            </a:extLst>
          </p:cNvPr>
          <p:cNvGrpSpPr/>
          <p:nvPr/>
        </p:nvGrpSpPr>
        <p:grpSpPr>
          <a:xfrm>
            <a:off x="1294018" y="3704940"/>
            <a:ext cx="2575363" cy="1230784"/>
            <a:chOff x="0" y="0"/>
            <a:chExt cx="5894952" cy="2947670"/>
          </a:xfrm>
        </p:grpSpPr>
        <p:pic>
          <p:nvPicPr>
            <p:cNvPr id="35" name="Picture 34">
              <a:extLst>
                <a:ext uri="{FF2B5EF4-FFF2-40B4-BE49-F238E27FC236}">
                  <a16:creationId xmlns:a16="http://schemas.microsoft.com/office/drawing/2014/main" id="{21E31712-A9DD-4553-BAF0-1ADBCB47772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47917" y="0"/>
              <a:ext cx="2947035" cy="2947035"/>
            </a:xfrm>
            <a:prstGeom prst="rect">
              <a:avLst/>
            </a:prstGeom>
            <a:noFill/>
            <a:ln>
              <a:noFill/>
            </a:ln>
          </p:spPr>
        </p:pic>
        <p:pic>
          <p:nvPicPr>
            <p:cNvPr id="38" name="Picture 37">
              <a:extLst>
                <a:ext uri="{FF2B5EF4-FFF2-40B4-BE49-F238E27FC236}">
                  <a16:creationId xmlns:a16="http://schemas.microsoft.com/office/drawing/2014/main" id="{C5456143-1A93-4601-94B9-DEC8AA564317}"/>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2947670" cy="2947670"/>
            </a:xfrm>
            <a:prstGeom prst="rect">
              <a:avLst/>
            </a:prstGeom>
            <a:noFill/>
            <a:ln>
              <a:noFill/>
            </a:ln>
          </p:spPr>
        </p:pic>
      </p:grpSp>
      <p:sp>
        <p:nvSpPr>
          <p:cNvPr id="4" name="TextBox 3">
            <a:extLst>
              <a:ext uri="{FF2B5EF4-FFF2-40B4-BE49-F238E27FC236}">
                <a16:creationId xmlns:a16="http://schemas.microsoft.com/office/drawing/2014/main" id="{3E9D15EA-59BC-4250-B20C-3D5C46871558}"/>
              </a:ext>
            </a:extLst>
          </p:cNvPr>
          <p:cNvSpPr txBox="1"/>
          <p:nvPr/>
        </p:nvSpPr>
        <p:spPr>
          <a:xfrm>
            <a:off x="1294019" y="1225529"/>
            <a:ext cx="2575369" cy="738664"/>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sz="1400" b="1" dirty="0"/>
              <a:t>What are the different forms of skyrmion arrangement?</a:t>
            </a:r>
          </a:p>
        </p:txBody>
      </p:sp>
      <p:sp>
        <p:nvSpPr>
          <p:cNvPr id="39" name="TextBox 38">
            <a:extLst>
              <a:ext uri="{FF2B5EF4-FFF2-40B4-BE49-F238E27FC236}">
                <a16:creationId xmlns:a16="http://schemas.microsoft.com/office/drawing/2014/main" id="{3252D7B9-E4D3-4C86-B794-9E79CD6A4335}"/>
              </a:ext>
            </a:extLst>
          </p:cNvPr>
          <p:cNvSpPr txBox="1"/>
          <p:nvPr/>
        </p:nvSpPr>
        <p:spPr>
          <a:xfrm>
            <a:off x="4721389" y="1244830"/>
            <a:ext cx="3036562" cy="52322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sz="1400" b="1" dirty="0"/>
              <a:t>How can one develop a spin wave-mediated spiking neuron?</a:t>
            </a:r>
          </a:p>
        </p:txBody>
      </p:sp>
      <p:sp>
        <p:nvSpPr>
          <p:cNvPr id="40" name="TextBox 39">
            <a:extLst>
              <a:ext uri="{FF2B5EF4-FFF2-40B4-BE49-F238E27FC236}">
                <a16:creationId xmlns:a16="http://schemas.microsoft.com/office/drawing/2014/main" id="{4ADE46B5-93EE-4DE1-82C6-CC9293BB5966}"/>
              </a:ext>
            </a:extLst>
          </p:cNvPr>
          <p:cNvSpPr txBox="1"/>
          <p:nvPr/>
        </p:nvSpPr>
        <p:spPr>
          <a:xfrm>
            <a:off x="8773889" y="1239035"/>
            <a:ext cx="2952695" cy="738664"/>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sz="1400" b="1" dirty="0"/>
              <a:t> How can one develop a spin-wave mediated spiking neural network? </a:t>
            </a:r>
          </a:p>
        </p:txBody>
      </p:sp>
      <p:pic>
        <p:nvPicPr>
          <p:cNvPr id="41" name="TestMovie">
            <a:hlinkClick r:id="" action="ppaction://media"/>
            <a:extLst>
              <a:ext uri="{FF2B5EF4-FFF2-40B4-BE49-F238E27FC236}">
                <a16:creationId xmlns:a16="http://schemas.microsoft.com/office/drawing/2014/main" id="{CD959D44-A289-4DE5-A963-447D7CD11F21}"/>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405727" y="3456366"/>
            <a:ext cx="1664542" cy="1664542"/>
          </a:xfrm>
          <a:prstGeom prst="rect">
            <a:avLst/>
          </a:prstGeom>
        </p:spPr>
      </p:pic>
      <p:grpSp>
        <p:nvGrpSpPr>
          <p:cNvPr id="8" name="Group 7">
            <a:extLst>
              <a:ext uri="{FF2B5EF4-FFF2-40B4-BE49-F238E27FC236}">
                <a16:creationId xmlns:a16="http://schemas.microsoft.com/office/drawing/2014/main" id="{9D0865C3-F066-4FDF-923F-F70AABC99D8D}"/>
              </a:ext>
            </a:extLst>
          </p:cNvPr>
          <p:cNvGrpSpPr/>
          <p:nvPr/>
        </p:nvGrpSpPr>
        <p:grpSpPr>
          <a:xfrm>
            <a:off x="9138765" y="3515959"/>
            <a:ext cx="2032727" cy="1746174"/>
            <a:chOff x="7041770" y="1625750"/>
            <a:chExt cx="5150230" cy="5150230"/>
          </a:xfrm>
        </p:grpSpPr>
        <p:pic>
          <p:nvPicPr>
            <p:cNvPr id="42" name="TestMovie">
              <a:hlinkClick r:id="" action="ppaction://media"/>
              <a:extLst>
                <a:ext uri="{FF2B5EF4-FFF2-40B4-BE49-F238E27FC236}">
                  <a16:creationId xmlns:a16="http://schemas.microsoft.com/office/drawing/2014/main" id="{A4DD2ADC-AD90-467A-8954-E4B52C2B236C}"/>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7041770" y="1625750"/>
              <a:ext cx="5150230" cy="5150230"/>
            </a:xfrm>
            <a:prstGeom prst="rect">
              <a:avLst/>
            </a:prstGeom>
          </p:spPr>
        </p:pic>
        <p:sp>
          <p:nvSpPr>
            <p:cNvPr id="43" name="TextBox 42">
              <a:extLst>
                <a:ext uri="{FF2B5EF4-FFF2-40B4-BE49-F238E27FC236}">
                  <a16:creationId xmlns:a16="http://schemas.microsoft.com/office/drawing/2014/main" id="{FB8302E7-32EA-464A-A342-4444E98733BA}"/>
                </a:ext>
              </a:extLst>
            </p:cNvPr>
            <p:cNvSpPr txBox="1"/>
            <p:nvPr/>
          </p:nvSpPr>
          <p:spPr>
            <a:xfrm>
              <a:off x="7733661" y="2386722"/>
              <a:ext cx="1612233" cy="635438"/>
            </a:xfrm>
            <a:prstGeom prst="rect">
              <a:avLst/>
            </a:prstGeom>
            <a:noFill/>
          </p:spPr>
          <p:txBody>
            <a:bodyPr wrap="square" rtlCol="0">
              <a:spAutoFit/>
            </a:bodyPr>
            <a:lstStyle/>
            <a:p>
              <a:r>
                <a:rPr lang="en-US" sz="800" b="1" dirty="0">
                  <a:solidFill>
                    <a:schemeClr val="bg1"/>
                  </a:solidFill>
                </a:rPr>
                <a:t>Region 1</a:t>
              </a:r>
            </a:p>
          </p:txBody>
        </p:sp>
        <p:sp>
          <p:nvSpPr>
            <p:cNvPr id="44" name="TextBox 43">
              <a:extLst>
                <a:ext uri="{FF2B5EF4-FFF2-40B4-BE49-F238E27FC236}">
                  <a16:creationId xmlns:a16="http://schemas.microsoft.com/office/drawing/2014/main" id="{25E99019-74DA-4432-B9E9-2314BD3F28A0}"/>
                </a:ext>
              </a:extLst>
            </p:cNvPr>
            <p:cNvSpPr txBox="1"/>
            <p:nvPr/>
          </p:nvSpPr>
          <p:spPr>
            <a:xfrm>
              <a:off x="10300839" y="2386722"/>
              <a:ext cx="1612233" cy="635438"/>
            </a:xfrm>
            <a:prstGeom prst="rect">
              <a:avLst/>
            </a:prstGeom>
            <a:noFill/>
          </p:spPr>
          <p:txBody>
            <a:bodyPr wrap="square" rtlCol="0">
              <a:spAutoFit/>
            </a:bodyPr>
            <a:lstStyle/>
            <a:p>
              <a:r>
                <a:rPr lang="en-US" sz="800" b="1" dirty="0">
                  <a:solidFill>
                    <a:schemeClr val="bg1"/>
                  </a:solidFill>
                </a:rPr>
                <a:t>Region 2</a:t>
              </a:r>
            </a:p>
          </p:txBody>
        </p:sp>
        <p:sp>
          <p:nvSpPr>
            <p:cNvPr id="45" name="TextBox 44">
              <a:extLst>
                <a:ext uri="{FF2B5EF4-FFF2-40B4-BE49-F238E27FC236}">
                  <a16:creationId xmlns:a16="http://schemas.microsoft.com/office/drawing/2014/main" id="{6A081139-6187-4BFF-AB39-E2C2D5AE0C38}"/>
                </a:ext>
              </a:extLst>
            </p:cNvPr>
            <p:cNvSpPr txBox="1"/>
            <p:nvPr/>
          </p:nvSpPr>
          <p:spPr>
            <a:xfrm>
              <a:off x="7733661" y="4789900"/>
              <a:ext cx="1612233" cy="635438"/>
            </a:xfrm>
            <a:prstGeom prst="rect">
              <a:avLst/>
            </a:prstGeom>
            <a:noFill/>
          </p:spPr>
          <p:txBody>
            <a:bodyPr wrap="square" rtlCol="0">
              <a:spAutoFit/>
            </a:bodyPr>
            <a:lstStyle/>
            <a:p>
              <a:r>
                <a:rPr lang="en-US" sz="800" b="1" dirty="0">
                  <a:solidFill>
                    <a:schemeClr val="bg1"/>
                  </a:solidFill>
                </a:rPr>
                <a:t>Region 3</a:t>
              </a:r>
            </a:p>
          </p:txBody>
        </p:sp>
        <p:sp>
          <p:nvSpPr>
            <p:cNvPr id="46" name="TextBox 45">
              <a:extLst>
                <a:ext uri="{FF2B5EF4-FFF2-40B4-BE49-F238E27FC236}">
                  <a16:creationId xmlns:a16="http://schemas.microsoft.com/office/drawing/2014/main" id="{9762ADC3-9D0D-4474-B355-1B73DC6AC110}"/>
                </a:ext>
              </a:extLst>
            </p:cNvPr>
            <p:cNvSpPr txBox="1"/>
            <p:nvPr/>
          </p:nvSpPr>
          <p:spPr>
            <a:xfrm>
              <a:off x="10300839" y="4789540"/>
              <a:ext cx="1612233" cy="635438"/>
            </a:xfrm>
            <a:prstGeom prst="rect">
              <a:avLst/>
            </a:prstGeom>
            <a:noFill/>
          </p:spPr>
          <p:txBody>
            <a:bodyPr wrap="square" rtlCol="0">
              <a:spAutoFit/>
            </a:bodyPr>
            <a:lstStyle/>
            <a:p>
              <a:r>
                <a:rPr lang="en-US" sz="800" b="1" dirty="0">
                  <a:solidFill>
                    <a:schemeClr val="bg1"/>
                  </a:solidFill>
                </a:rPr>
                <a:t>Region 4</a:t>
              </a:r>
            </a:p>
          </p:txBody>
        </p:sp>
      </p:grpSp>
      <p:sp>
        <p:nvSpPr>
          <p:cNvPr id="47" name="TextBox 46">
            <a:extLst>
              <a:ext uri="{FF2B5EF4-FFF2-40B4-BE49-F238E27FC236}">
                <a16:creationId xmlns:a16="http://schemas.microsoft.com/office/drawing/2014/main" id="{70C5589C-9847-4E28-A0A4-AB121FA233B0}"/>
              </a:ext>
            </a:extLst>
          </p:cNvPr>
          <p:cNvSpPr txBox="1"/>
          <p:nvPr/>
        </p:nvSpPr>
        <p:spPr>
          <a:xfrm>
            <a:off x="0" y="5464680"/>
            <a:ext cx="12192000" cy="646331"/>
          </a:xfrm>
          <a:prstGeom prst="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t>Objective</a:t>
            </a:r>
          </a:p>
          <a:p>
            <a:r>
              <a:rPr lang="en-US" dirty="0"/>
              <a:t>How can spin-wave mediated skyrmionics overcome the limitations faced by current skyrmionics synaptic devices? </a:t>
            </a:r>
          </a:p>
        </p:txBody>
      </p:sp>
      <p:graphicFrame>
        <p:nvGraphicFramePr>
          <p:cNvPr id="54" name="Diagram 53">
            <a:extLst>
              <a:ext uri="{FF2B5EF4-FFF2-40B4-BE49-F238E27FC236}">
                <a16:creationId xmlns:a16="http://schemas.microsoft.com/office/drawing/2014/main" id="{FD84FC90-7918-41CF-88A1-2E644AB89F85}"/>
              </a:ext>
            </a:extLst>
          </p:cNvPr>
          <p:cNvGraphicFramePr/>
          <p:nvPr>
            <p:extLst>
              <p:ext uri="{D42A27DB-BD31-4B8C-83A1-F6EECF244321}">
                <p14:modId xmlns:p14="http://schemas.microsoft.com/office/powerpoint/2010/main" val="2252721505"/>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cxnSp>
        <p:nvCxnSpPr>
          <p:cNvPr id="55" name="Straight Connector 54">
            <a:extLst>
              <a:ext uri="{FF2B5EF4-FFF2-40B4-BE49-F238E27FC236}">
                <a16:creationId xmlns:a16="http://schemas.microsoft.com/office/drawing/2014/main" id="{435E5EDB-FD6D-4868-A46A-B7DF1A9CC75C}"/>
              </a:ext>
            </a:extLst>
          </p:cNvPr>
          <p:cNvCxnSpPr>
            <a:cxnSpLocks/>
          </p:cNvCxnSpPr>
          <p:nvPr/>
        </p:nvCxnSpPr>
        <p:spPr>
          <a:xfrm>
            <a:off x="1013518" y="2205429"/>
            <a:ext cx="0" cy="738664"/>
          </a:xfrm>
          <a:prstGeom prst="line">
            <a:avLst/>
          </a:prstGeom>
          <a:ln>
            <a:solidFill>
              <a:schemeClr val="accent2">
                <a:lumMod val="60000"/>
                <a:lumOff val="40000"/>
              </a:schemeClr>
            </a:solidFill>
          </a:ln>
        </p:spPr>
        <p:style>
          <a:lnRef idx="2">
            <a:schemeClr val="accent6"/>
          </a:lnRef>
          <a:fillRef idx="0">
            <a:schemeClr val="accent6"/>
          </a:fillRef>
          <a:effectRef idx="1">
            <a:schemeClr val="accent6"/>
          </a:effectRef>
          <a:fontRef idx="minor">
            <a:schemeClr val="tx1"/>
          </a:fontRef>
        </p:style>
      </p:cxnSp>
      <p:sp>
        <p:nvSpPr>
          <p:cNvPr id="56" name="TextBox 55">
            <a:extLst>
              <a:ext uri="{FF2B5EF4-FFF2-40B4-BE49-F238E27FC236}">
                <a16:creationId xmlns:a16="http://schemas.microsoft.com/office/drawing/2014/main" id="{AA081BA4-B1B6-4233-9C09-92A335AD9F2A}"/>
              </a:ext>
            </a:extLst>
          </p:cNvPr>
          <p:cNvSpPr txBox="1"/>
          <p:nvPr/>
        </p:nvSpPr>
        <p:spPr>
          <a:xfrm>
            <a:off x="-144985" y="2443956"/>
            <a:ext cx="1373989" cy="261610"/>
          </a:xfrm>
          <a:prstGeom prst="rect">
            <a:avLst/>
          </a:prstGeom>
          <a:noFill/>
        </p:spPr>
        <p:txBody>
          <a:bodyPr wrap="square" rtlCol="0">
            <a:spAutoFit/>
          </a:bodyPr>
          <a:lstStyle/>
          <a:p>
            <a:pPr algn="ctr"/>
            <a:r>
              <a:rPr lang="en-US" sz="1100" b="1" dirty="0">
                <a:solidFill>
                  <a:schemeClr val="accent2">
                    <a:lumMod val="40000"/>
                    <a:lumOff val="60000"/>
                  </a:schemeClr>
                </a:solidFill>
              </a:rPr>
              <a:t>Experiments</a:t>
            </a:r>
          </a:p>
        </p:txBody>
      </p:sp>
      <p:cxnSp>
        <p:nvCxnSpPr>
          <p:cNvPr id="57" name="Straight Connector 56">
            <a:extLst>
              <a:ext uri="{FF2B5EF4-FFF2-40B4-BE49-F238E27FC236}">
                <a16:creationId xmlns:a16="http://schemas.microsoft.com/office/drawing/2014/main" id="{8384AB36-F38C-47D3-93B3-3B56EA74A6C0}"/>
              </a:ext>
            </a:extLst>
          </p:cNvPr>
          <p:cNvCxnSpPr>
            <a:cxnSpLocks/>
          </p:cNvCxnSpPr>
          <p:nvPr/>
        </p:nvCxnSpPr>
        <p:spPr>
          <a:xfrm>
            <a:off x="1013518" y="3884302"/>
            <a:ext cx="0" cy="738664"/>
          </a:xfrm>
          <a:prstGeom prst="line">
            <a:avLst/>
          </a:prstGeom>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F6A02415-3382-4F11-8202-2B50B04002F2}"/>
              </a:ext>
            </a:extLst>
          </p:cNvPr>
          <p:cNvSpPr txBox="1"/>
          <p:nvPr/>
        </p:nvSpPr>
        <p:spPr>
          <a:xfrm>
            <a:off x="-144985" y="4122829"/>
            <a:ext cx="1373989" cy="261610"/>
          </a:xfrm>
          <a:prstGeom prst="rect">
            <a:avLst/>
          </a:prstGeom>
          <a:noFill/>
        </p:spPr>
        <p:txBody>
          <a:bodyPr wrap="square" rtlCol="0">
            <a:spAutoFit/>
          </a:bodyPr>
          <a:lstStyle/>
          <a:p>
            <a:pPr algn="ctr"/>
            <a:r>
              <a:rPr lang="en-US" sz="1100" b="1" dirty="0"/>
              <a:t>Results</a:t>
            </a:r>
          </a:p>
        </p:txBody>
      </p:sp>
    </p:spTree>
    <p:extLst>
      <p:ext uri="{BB962C8B-B14F-4D97-AF65-F5344CB8AC3E}">
        <p14:creationId xmlns:p14="http://schemas.microsoft.com/office/powerpoint/2010/main" val="169869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66"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1"/>
                                        </p:tgtEl>
                                      </p:cBhvr>
                                    </p:cmd>
                                  </p:childTnLst>
                                </p:cTn>
                              </p:par>
                            </p:childTnLst>
                          </p:cTn>
                        </p:par>
                      </p:childTnLst>
                    </p:cTn>
                  </p:par>
                </p:childTnLst>
              </p:cTn>
              <p:nextCondLst>
                <p:cond evt="onClick" delay="0">
                  <p:tgtEl>
                    <p:spTgt spid="41"/>
                  </p:tgtEl>
                </p:cond>
              </p:nextCondLst>
            </p:seq>
            <p:video>
              <p:cMediaNode vol="80000">
                <p:cTn id="12" repeatCount="indefinite" fill="hold" display="0">
                  <p:stCondLst>
                    <p:cond delay="indefinite"/>
                  </p:stCondLst>
                </p:cTn>
                <p:tgtEl>
                  <p:spTgt spid="41"/>
                </p:tgtEl>
              </p:cMediaNode>
            </p:video>
            <p:video>
              <p:cMediaNode vol="80000">
                <p:cTn id="13" repeatCount="indefinite" fill="hold" display="0">
                  <p:stCondLst>
                    <p:cond delay="indefinite"/>
                  </p:stCondLst>
                </p:cTn>
                <p:tgtEl>
                  <p:spTgt spid="4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6CD7E-C401-4555-A525-038056371FA9}"/>
              </a:ext>
            </a:extLst>
          </p:cNvPr>
          <p:cNvSpPr>
            <a:spLocks noGrp="1"/>
          </p:cNvSpPr>
          <p:nvPr>
            <p:ph type="title"/>
          </p:nvPr>
        </p:nvSpPr>
        <p:spPr/>
        <p:txBody>
          <a:bodyPr/>
          <a:lstStyle/>
          <a:p>
            <a:r>
              <a:rPr lang="en-AU" b="1" dirty="0"/>
              <a:t>CA2 Proposed Experiments (Old) </a:t>
            </a:r>
          </a:p>
        </p:txBody>
      </p:sp>
      <p:sp>
        <p:nvSpPr>
          <p:cNvPr id="6" name="Slide Number Placeholder 5">
            <a:extLst>
              <a:ext uri="{FF2B5EF4-FFF2-40B4-BE49-F238E27FC236}">
                <a16:creationId xmlns:a16="http://schemas.microsoft.com/office/drawing/2014/main" id="{B5E949C3-3497-4403-96A2-CD34CF0D8DB2}"/>
              </a:ext>
            </a:extLst>
          </p:cNvPr>
          <p:cNvSpPr>
            <a:spLocks noGrp="1"/>
          </p:cNvSpPr>
          <p:nvPr>
            <p:ph type="sldNum" sz="quarter" idx="4"/>
          </p:nvPr>
        </p:nvSpPr>
        <p:spPr/>
        <p:txBody>
          <a:bodyPr/>
          <a:lstStyle/>
          <a:p>
            <a:fld id="{9860EDB8-5305-433F-BE41-D7A86D811DB3}" type="slidenum">
              <a:rPr lang="en-US" smtClean="0"/>
              <a:pPr/>
              <a:t>11</a:t>
            </a:fld>
            <a:endParaRPr lang="en-US"/>
          </a:p>
        </p:txBody>
      </p:sp>
      <p:sp>
        <p:nvSpPr>
          <p:cNvPr id="7" name="Content Placeholder 2">
            <a:extLst>
              <a:ext uri="{FF2B5EF4-FFF2-40B4-BE49-F238E27FC236}">
                <a16:creationId xmlns:a16="http://schemas.microsoft.com/office/drawing/2014/main" id="{561113A8-B9AF-433B-A83A-7DA70139889C}"/>
              </a:ext>
            </a:extLst>
          </p:cNvPr>
          <p:cNvSpPr txBox="1">
            <a:spLocks/>
          </p:cNvSpPr>
          <p:nvPr/>
        </p:nvSpPr>
        <p:spPr>
          <a:xfrm>
            <a:off x="601134" y="1852614"/>
            <a:ext cx="3629025" cy="4351338"/>
          </a:xfrm>
          <a:prstGeom prst="rect">
            <a:avLst/>
          </a:prstGeom>
        </p:spPr>
        <p:txBody>
          <a:bodyPr>
            <a:normAutofit lnSpcReduction="10000"/>
          </a:bodyPr>
          <a:lstStyle>
            <a:lvl1pPr marL="0" indent="0" algn="l" defTabSz="914400" rtl="0" eaLnBrk="1" latinLnBrk="0" hangingPunct="1">
              <a:lnSpc>
                <a:spcPct val="100000"/>
              </a:lnSpc>
              <a:spcBef>
                <a:spcPts val="1000"/>
              </a:spcBef>
              <a:spcAft>
                <a:spcPts val="1200"/>
              </a:spcAft>
              <a:buFontTx/>
              <a:buNone/>
              <a:defRPr lang="en-US" sz="1400" kern="1200" dirty="0">
                <a:solidFill>
                  <a:schemeClr val="tx1"/>
                </a:solidFill>
                <a:latin typeface="+mn-lt"/>
                <a:ea typeface="+mn-ea"/>
                <a:cs typeface="+mn-cs"/>
              </a:defRPr>
            </a:lvl1pPr>
            <a:lvl2pPr marL="2286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dirty="0">
                <a:solidFill>
                  <a:schemeClr val="tx1"/>
                </a:solidFill>
                <a:latin typeface="+mn-lt"/>
                <a:ea typeface="+mn-ea"/>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dirty="0">
                <a:solidFill>
                  <a:schemeClr val="tx1"/>
                </a:solidFill>
                <a:latin typeface="+mn-lt"/>
                <a:ea typeface="+mn-ea"/>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dirty="0" smtClean="0">
                <a:solidFill>
                  <a:schemeClr val="tx1"/>
                </a:solidFill>
                <a:latin typeface="+mn-lt"/>
                <a:ea typeface="+mn-ea"/>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514350" indent="-514350">
              <a:buFontTx/>
              <a:buAutoNum type="alphaLcParenR"/>
            </a:pPr>
            <a:r>
              <a:rPr lang="en-AU" sz="2400" b="1" dirty="0"/>
              <a:t>Skyrmion arrangement requirements</a:t>
            </a:r>
          </a:p>
          <a:p>
            <a:r>
              <a:rPr lang="en-AU" sz="2400" dirty="0"/>
              <a:t>i) Create amplification and attenuation SWs using skyrmions </a:t>
            </a:r>
          </a:p>
          <a:p>
            <a:r>
              <a:rPr lang="en-AU" sz="2400" dirty="0"/>
              <a:t>ii) Can the interfering SWs be controlled? If so to what degree and how can it be done?</a:t>
            </a:r>
          </a:p>
          <a:p>
            <a:endParaRPr lang="en-AU" sz="2400" dirty="0"/>
          </a:p>
          <a:p>
            <a:endParaRPr lang="en-AU" sz="2400" dirty="0"/>
          </a:p>
        </p:txBody>
      </p:sp>
      <p:sp>
        <p:nvSpPr>
          <p:cNvPr id="8" name="Content Placeholder 2">
            <a:extLst>
              <a:ext uri="{FF2B5EF4-FFF2-40B4-BE49-F238E27FC236}">
                <a16:creationId xmlns:a16="http://schemas.microsoft.com/office/drawing/2014/main" id="{2802E314-8F52-4D65-B318-3198D366E82C}"/>
              </a:ext>
            </a:extLst>
          </p:cNvPr>
          <p:cNvSpPr txBox="1">
            <a:spLocks/>
          </p:cNvSpPr>
          <p:nvPr/>
        </p:nvSpPr>
        <p:spPr>
          <a:xfrm>
            <a:off x="8010525" y="1919287"/>
            <a:ext cx="3629025"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200" b="1" dirty="0"/>
              <a:t>c) Temporal based using STDP</a:t>
            </a:r>
          </a:p>
          <a:p>
            <a:pPr marL="0" indent="0">
              <a:buNone/>
            </a:pPr>
            <a:r>
              <a:rPr lang="en-AU" sz="2200" dirty="0"/>
              <a:t>Use skyrmion arrangement/current pulse width to change/store weight based on timing of input spikes</a:t>
            </a:r>
          </a:p>
          <a:p>
            <a:pPr marL="514350" indent="-514350">
              <a:buAutoNum type="romanLcParenR"/>
            </a:pPr>
            <a:r>
              <a:rPr lang="en-AU" sz="2200" dirty="0"/>
              <a:t>Could be used as an a proof of concept to integrate multiple inputs?</a:t>
            </a:r>
          </a:p>
          <a:p>
            <a:pPr marL="514350" indent="-514350">
              <a:buAutoNum type="romanLcParenR"/>
            </a:pPr>
            <a:endParaRPr lang="en-AU" sz="2200" dirty="0"/>
          </a:p>
          <a:p>
            <a:pPr marL="514350" indent="-514350">
              <a:buAutoNum type="romanLcParenR"/>
            </a:pPr>
            <a:endParaRPr lang="en-AU" sz="2200" dirty="0"/>
          </a:p>
          <a:p>
            <a:pPr marL="0" indent="0">
              <a:buNone/>
            </a:pPr>
            <a:r>
              <a:rPr lang="en-AU" sz="2200" b="1" dirty="0"/>
              <a:t> </a:t>
            </a:r>
          </a:p>
        </p:txBody>
      </p:sp>
      <p:sp>
        <p:nvSpPr>
          <p:cNvPr id="9" name="Content Placeholder 2">
            <a:extLst>
              <a:ext uri="{FF2B5EF4-FFF2-40B4-BE49-F238E27FC236}">
                <a16:creationId xmlns:a16="http://schemas.microsoft.com/office/drawing/2014/main" id="{E26CD5A3-F248-4BFA-A9B6-C80E8341727A}"/>
              </a:ext>
            </a:extLst>
          </p:cNvPr>
          <p:cNvSpPr txBox="1">
            <a:spLocks/>
          </p:cNvSpPr>
          <p:nvPr/>
        </p:nvSpPr>
        <p:spPr>
          <a:xfrm>
            <a:off x="4181476" y="1919287"/>
            <a:ext cx="36290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200" b="1" dirty="0"/>
              <a:t>b) Multiple Skyrmion in STNO Region</a:t>
            </a:r>
          </a:p>
          <a:p>
            <a:pPr marL="514350" indent="-514350">
              <a:buAutoNum type="romanLcParenR"/>
            </a:pPr>
            <a:r>
              <a:rPr lang="en-AU" sz="2200" dirty="0"/>
              <a:t>Creates skyrmions in the STNO region via SW, and  after firing annihilate a % of skyrmions</a:t>
            </a:r>
          </a:p>
          <a:p>
            <a:pPr marL="514350" indent="-514350">
              <a:buAutoNum type="romanLcParenR"/>
            </a:pPr>
            <a:r>
              <a:rPr lang="en-AU" sz="2200" dirty="0"/>
              <a:t>Is this a viable alternative for adaptive learning? </a:t>
            </a:r>
          </a:p>
          <a:p>
            <a:endParaRPr lang="en-AU" sz="2200" dirty="0"/>
          </a:p>
        </p:txBody>
      </p:sp>
      <p:graphicFrame>
        <p:nvGraphicFramePr>
          <p:cNvPr id="10" name="Diagram 9">
            <a:extLst>
              <a:ext uri="{FF2B5EF4-FFF2-40B4-BE49-F238E27FC236}">
                <a16:creationId xmlns:a16="http://schemas.microsoft.com/office/drawing/2014/main" id="{26692BD1-19D2-433D-8C4D-219A4C1F71DD}"/>
              </a:ext>
            </a:extLst>
          </p:cNvPr>
          <p:cNvGraphicFramePr/>
          <p:nvPr>
            <p:extLst>
              <p:ext uri="{D42A27DB-BD31-4B8C-83A1-F6EECF244321}">
                <p14:modId xmlns:p14="http://schemas.microsoft.com/office/powerpoint/2010/main" val="2184669099"/>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894DAA1-5451-4E6E-B80A-FEEC5B9AD602}"/>
              </a:ext>
            </a:extLst>
          </p:cNvPr>
          <p:cNvSpPr/>
          <p:nvPr/>
        </p:nvSpPr>
        <p:spPr>
          <a:xfrm>
            <a:off x="4181476" y="1447800"/>
            <a:ext cx="7313838" cy="404948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Flowchart: Process 11">
            <a:extLst>
              <a:ext uri="{FF2B5EF4-FFF2-40B4-BE49-F238E27FC236}">
                <a16:creationId xmlns:a16="http://schemas.microsoft.com/office/drawing/2014/main" id="{1A65785F-E42C-4F94-8A85-AE508A724053}"/>
              </a:ext>
            </a:extLst>
          </p:cNvPr>
          <p:cNvSpPr/>
          <p:nvPr/>
        </p:nvSpPr>
        <p:spPr>
          <a:xfrm>
            <a:off x="4172500" y="5633252"/>
            <a:ext cx="3036562" cy="637373"/>
          </a:xfrm>
          <a:prstGeom prst="flowChartProcess">
            <a:avLst/>
          </a:prstGeom>
          <a:solidFill>
            <a:schemeClr val="accent2">
              <a:lumMod val="20000"/>
              <a:lumOff val="80000"/>
            </a:schemeClr>
          </a:solidFill>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t>Develop spin-wave mediated spiking neuron using ring configuration</a:t>
            </a:r>
          </a:p>
        </p:txBody>
      </p:sp>
      <p:sp>
        <p:nvSpPr>
          <p:cNvPr id="13" name="Flowchart: Process 12">
            <a:extLst>
              <a:ext uri="{FF2B5EF4-FFF2-40B4-BE49-F238E27FC236}">
                <a16:creationId xmlns:a16="http://schemas.microsoft.com/office/drawing/2014/main" id="{A5E928C6-F2BB-4EC2-A981-9F3CCD300356}"/>
              </a:ext>
            </a:extLst>
          </p:cNvPr>
          <p:cNvSpPr/>
          <p:nvPr/>
        </p:nvSpPr>
        <p:spPr>
          <a:xfrm>
            <a:off x="8219016" y="5634066"/>
            <a:ext cx="2952695" cy="669413"/>
          </a:xfrm>
          <a:prstGeom prst="flowChartProcess">
            <a:avLst/>
          </a:prstGeom>
          <a:solidFill>
            <a:schemeClr val="accent2">
              <a:lumMod val="20000"/>
              <a:lumOff val="80000"/>
            </a:schemeClr>
          </a:solidFill>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t>Develop spin-wave mediated spiking neural network using individual spiking neurons</a:t>
            </a:r>
          </a:p>
        </p:txBody>
      </p:sp>
    </p:spTree>
    <p:extLst>
      <p:ext uri="{BB962C8B-B14F-4D97-AF65-F5344CB8AC3E}">
        <p14:creationId xmlns:p14="http://schemas.microsoft.com/office/powerpoint/2010/main" val="751419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09F55-0D75-45D7-983D-6666714F077B}"/>
              </a:ext>
            </a:extLst>
          </p:cNvPr>
          <p:cNvSpPr>
            <a:spLocks noGrp="1"/>
          </p:cNvSpPr>
          <p:nvPr>
            <p:ph type="title"/>
          </p:nvPr>
        </p:nvSpPr>
        <p:spPr/>
        <p:txBody>
          <a:bodyPr/>
          <a:lstStyle/>
          <a:p>
            <a:r>
              <a:rPr lang="en-AU" b="1" dirty="0"/>
              <a:t>Methodology</a:t>
            </a:r>
          </a:p>
        </p:txBody>
      </p:sp>
      <p:sp>
        <p:nvSpPr>
          <p:cNvPr id="3" name="Content Placeholder 2">
            <a:extLst>
              <a:ext uri="{FF2B5EF4-FFF2-40B4-BE49-F238E27FC236}">
                <a16:creationId xmlns:a16="http://schemas.microsoft.com/office/drawing/2014/main" id="{7DFE4BFF-17DF-4328-9303-170F0C9587D4}"/>
              </a:ext>
            </a:extLst>
          </p:cNvPr>
          <p:cNvSpPr>
            <a:spLocks noGrp="1"/>
          </p:cNvSpPr>
          <p:nvPr>
            <p:ph sz="quarter" idx="10"/>
          </p:nvPr>
        </p:nvSpPr>
        <p:spPr>
          <a:xfrm>
            <a:off x="406400" y="1407522"/>
            <a:ext cx="6270727" cy="4584102"/>
          </a:xfrm>
        </p:spPr>
        <p:txBody>
          <a:bodyPr>
            <a:normAutofit fontScale="92500" lnSpcReduction="10000"/>
          </a:bodyPr>
          <a:lstStyle/>
          <a:p>
            <a:r>
              <a:rPr lang="en-AU" b="1" dirty="0"/>
              <a:t>Tools</a:t>
            </a:r>
          </a:p>
          <a:p>
            <a:pPr marL="285750" indent="-285750">
              <a:buFont typeface="Arial" panose="020B0604020202020204" pitchFamily="34" charset="0"/>
              <a:buChar char="•"/>
            </a:pPr>
            <a:r>
              <a:rPr lang="en-AU" dirty="0"/>
              <a:t>Mumax3 – Lack in documentation</a:t>
            </a:r>
          </a:p>
          <a:p>
            <a:pPr marL="285750" indent="-285750">
              <a:buFont typeface="Arial" panose="020B0604020202020204" pitchFamily="34" charset="0"/>
              <a:buChar char="•"/>
            </a:pPr>
            <a:r>
              <a:rPr lang="en-AU" dirty="0"/>
              <a:t>OOMMF – More documentation</a:t>
            </a:r>
          </a:p>
          <a:p>
            <a:pPr marL="285750" indent="-285750">
              <a:buFont typeface="Arial" panose="020B0604020202020204" pitchFamily="34" charset="0"/>
              <a:buChar char="•"/>
            </a:pPr>
            <a:r>
              <a:rPr lang="en-AU" dirty="0" err="1"/>
              <a:t>Ubermag</a:t>
            </a:r>
            <a:r>
              <a:rPr lang="en-AU" dirty="0"/>
              <a:t> – Python based</a:t>
            </a:r>
          </a:p>
          <a:p>
            <a:pPr marL="285750" indent="-285750">
              <a:buFont typeface="Arial" panose="020B0604020202020204" pitchFamily="34" charset="0"/>
              <a:buChar char="•"/>
            </a:pPr>
            <a:r>
              <a:rPr lang="en-AU" dirty="0"/>
              <a:t>Mumax3 – Return since can run on cluster and more adept</a:t>
            </a:r>
          </a:p>
          <a:p>
            <a:pPr marL="285750" indent="-285750">
              <a:buFont typeface="Arial" panose="020B0604020202020204" pitchFamily="34" charset="0"/>
              <a:buChar char="•"/>
            </a:pPr>
            <a:r>
              <a:rPr lang="en-AU" dirty="0"/>
              <a:t>MATLAB (Analysis)</a:t>
            </a:r>
          </a:p>
          <a:p>
            <a:pPr marL="285750" indent="-285750">
              <a:buFont typeface="Arial" panose="020B0604020202020204" pitchFamily="34" charset="0"/>
              <a:buChar char="•"/>
            </a:pPr>
            <a:r>
              <a:rPr lang="en-AU" dirty="0"/>
              <a:t>Brian 2 – neural simulator  (Analysis)</a:t>
            </a:r>
          </a:p>
          <a:p>
            <a:r>
              <a:rPr lang="en-AU" b="1" dirty="0"/>
              <a:t>Steps</a:t>
            </a:r>
          </a:p>
          <a:p>
            <a:pPr marL="342900" indent="-342900">
              <a:buAutoNum type="arabicPeriod"/>
            </a:pPr>
            <a:r>
              <a:rPr lang="en-AU" dirty="0"/>
              <a:t>Developed testbed device in Mumax3</a:t>
            </a:r>
          </a:p>
          <a:p>
            <a:pPr marL="342900" indent="-342900">
              <a:buAutoNum type="arabicPeriod"/>
            </a:pPr>
            <a:r>
              <a:rPr lang="en-AU" dirty="0"/>
              <a:t>Currently conducted experiments in Mumax3</a:t>
            </a:r>
          </a:p>
          <a:p>
            <a:endParaRPr lang="en-AU" dirty="0"/>
          </a:p>
        </p:txBody>
      </p:sp>
      <p:sp>
        <p:nvSpPr>
          <p:cNvPr id="6" name="Slide Number Placeholder 5">
            <a:extLst>
              <a:ext uri="{FF2B5EF4-FFF2-40B4-BE49-F238E27FC236}">
                <a16:creationId xmlns:a16="http://schemas.microsoft.com/office/drawing/2014/main" id="{8CDAE660-DE2B-4FC6-BEA5-0B076B38559A}"/>
              </a:ext>
            </a:extLst>
          </p:cNvPr>
          <p:cNvSpPr>
            <a:spLocks noGrp="1"/>
          </p:cNvSpPr>
          <p:nvPr>
            <p:ph type="sldNum" sz="quarter" idx="4"/>
          </p:nvPr>
        </p:nvSpPr>
        <p:spPr/>
        <p:txBody>
          <a:bodyPr/>
          <a:lstStyle/>
          <a:p>
            <a:fld id="{9860EDB8-5305-433F-BE41-D7A86D811DB3}" type="slidenum">
              <a:rPr lang="en-US" smtClean="0"/>
              <a:pPr/>
              <a:t>12</a:t>
            </a:fld>
            <a:endParaRPr lang="en-US"/>
          </a:p>
        </p:txBody>
      </p:sp>
      <p:graphicFrame>
        <p:nvGraphicFramePr>
          <p:cNvPr id="7" name="Diagram 6">
            <a:extLst>
              <a:ext uri="{FF2B5EF4-FFF2-40B4-BE49-F238E27FC236}">
                <a16:creationId xmlns:a16="http://schemas.microsoft.com/office/drawing/2014/main" id="{FC55E906-9B55-4401-B081-20B7A06935ED}"/>
              </a:ext>
            </a:extLst>
          </p:cNvPr>
          <p:cNvGraphicFramePr/>
          <p:nvPr>
            <p:extLst>
              <p:ext uri="{D42A27DB-BD31-4B8C-83A1-F6EECF244321}">
                <p14:modId xmlns:p14="http://schemas.microsoft.com/office/powerpoint/2010/main" val="329711234"/>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9320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45ED7-8F2A-44F4-9EED-E6CC75C5D777}"/>
              </a:ext>
            </a:extLst>
          </p:cNvPr>
          <p:cNvSpPr>
            <a:spLocks noGrp="1"/>
          </p:cNvSpPr>
          <p:nvPr>
            <p:ph type="title"/>
          </p:nvPr>
        </p:nvSpPr>
        <p:spPr/>
        <p:txBody>
          <a:bodyPr/>
          <a:lstStyle/>
          <a:p>
            <a:r>
              <a:rPr lang="en-AU" b="1" dirty="0"/>
              <a:t>Testbed Device Setup</a:t>
            </a:r>
          </a:p>
        </p:txBody>
      </p:sp>
      <p:sp>
        <p:nvSpPr>
          <p:cNvPr id="6" name="Slide Number Placeholder 5">
            <a:extLst>
              <a:ext uri="{FF2B5EF4-FFF2-40B4-BE49-F238E27FC236}">
                <a16:creationId xmlns:a16="http://schemas.microsoft.com/office/drawing/2014/main" id="{FDE755F3-D902-4F9E-9599-0C5BF168EA97}"/>
              </a:ext>
            </a:extLst>
          </p:cNvPr>
          <p:cNvSpPr>
            <a:spLocks noGrp="1"/>
          </p:cNvSpPr>
          <p:nvPr>
            <p:ph type="sldNum" sz="quarter" idx="4"/>
          </p:nvPr>
        </p:nvSpPr>
        <p:spPr/>
        <p:txBody>
          <a:bodyPr/>
          <a:lstStyle/>
          <a:p>
            <a:fld id="{9860EDB8-5305-433F-BE41-D7A86D811DB3}" type="slidenum">
              <a:rPr lang="en-US" smtClean="0"/>
              <a:pPr/>
              <a:t>13</a:t>
            </a:fld>
            <a:endParaRPr lang="en-US"/>
          </a:p>
        </p:txBody>
      </p:sp>
      <p:pic>
        <p:nvPicPr>
          <p:cNvPr id="10" name="Content Placeholder 4">
            <a:extLst>
              <a:ext uri="{FF2B5EF4-FFF2-40B4-BE49-F238E27FC236}">
                <a16:creationId xmlns:a16="http://schemas.microsoft.com/office/drawing/2014/main" id="{22DA1713-2138-43F0-B851-5406B3728B06}"/>
              </a:ext>
            </a:extLst>
          </p:cNvPr>
          <p:cNvPicPr>
            <a:picLocks noChangeAspect="1"/>
          </p:cNvPicPr>
          <p:nvPr/>
        </p:nvPicPr>
        <p:blipFill>
          <a:blip r:embed="rId3"/>
          <a:stretch>
            <a:fillRect/>
          </a:stretch>
        </p:blipFill>
        <p:spPr>
          <a:xfrm>
            <a:off x="264074" y="1992444"/>
            <a:ext cx="3552022" cy="1532848"/>
          </a:xfrm>
          <a:prstGeom prst="rect">
            <a:avLst/>
          </a:prstGeom>
        </p:spPr>
      </p:pic>
      <p:sp>
        <p:nvSpPr>
          <p:cNvPr id="15" name="Arrow: Right 14">
            <a:extLst>
              <a:ext uri="{FF2B5EF4-FFF2-40B4-BE49-F238E27FC236}">
                <a16:creationId xmlns:a16="http://schemas.microsoft.com/office/drawing/2014/main" id="{1B7C876E-289D-4530-9073-5F9A3755482B}"/>
              </a:ext>
            </a:extLst>
          </p:cNvPr>
          <p:cNvSpPr/>
          <p:nvPr/>
        </p:nvSpPr>
        <p:spPr>
          <a:xfrm>
            <a:off x="4428568" y="3421218"/>
            <a:ext cx="914400"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a:extLst>
              <a:ext uri="{FF2B5EF4-FFF2-40B4-BE49-F238E27FC236}">
                <a16:creationId xmlns:a16="http://schemas.microsoft.com/office/drawing/2014/main" id="{EC44CCED-0C0B-4B83-9300-3C2016535760}"/>
              </a:ext>
            </a:extLst>
          </p:cNvPr>
          <p:cNvSpPr txBox="1"/>
          <p:nvPr/>
        </p:nvSpPr>
        <p:spPr>
          <a:xfrm>
            <a:off x="534881" y="3753972"/>
            <a:ext cx="3276600" cy="938719"/>
          </a:xfrm>
          <a:prstGeom prst="rect">
            <a:avLst/>
          </a:prstGeom>
          <a:noFill/>
        </p:spPr>
        <p:txBody>
          <a:bodyPr wrap="square" rtlCol="0">
            <a:spAutoFit/>
          </a:bodyPr>
          <a:lstStyle/>
          <a:p>
            <a:r>
              <a:rPr lang="en-GB" sz="1100" dirty="0"/>
              <a:t>V. P. K. </a:t>
            </a:r>
            <a:r>
              <a:rPr lang="en-GB" sz="1100" dirty="0" err="1"/>
              <a:t>Miriyala</a:t>
            </a:r>
            <a:r>
              <a:rPr lang="en-GB" sz="1100" dirty="0"/>
              <a:t>, Z. Zhu, G. Liang and X. Fong, "Spin-wave mediated interactions for majority computation using Skyrmions," Journal of Magnetism and Magnetic Materials, vol. 486, 2019. </a:t>
            </a:r>
            <a:endParaRPr lang="en-AU" sz="1100" dirty="0"/>
          </a:p>
        </p:txBody>
      </p:sp>
      <p:sp>
        <p:nvSpPr>
          <p:cNvPr id="3" name="TextBox 2">
            <a:extLst>
              <a:ext uri="{FF2B5EF4-FFF2-40B4-BE49-F238E27FC236}">
                <a16:creationId xmlns:a16="http://schemas.microsoft.com/office/drawing/2014/main" id="{F8B6A40E-8518-4203-8225-0DC8BB777C9D}"/>
              </a:ext>
            </a:extLst>
          </p:cNvPr>
          <p:cNvSpPr txBox="1"/>
          <p:nvPr/>
        </p:nvSpPr>
        <p:spPr>
          <a:xfrm>
            <a:off x="977900" y="5019570"/>
            <a:ext cx="110490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1um diameter disk</a:t>
            </a:r>
          </a:p>
          <a:p>
            <a:pPr marL="285750" indent="-285750">
              <a:buFont typeface="Arial" panose="020B0604020202020204" pitchFamily="34" charset="0"/>
              <a:buChar char="•"/>
            </a:pPr>
            <a:r>
              <a:rPr lang="en-US" dirty="0"/>
              <a:t>40nm diameter STNO region</a:t>
            </a:r>
          </a:p>
          <a:p>
            <a:pPr marL="285750" indent="-285750">
              <a:buFont typeface="Arial" panose="020B0604020202020204" pitchFamily="34" charset="0"/>
              <a:buChar char="•"/>
            </a:pPr>
            <a:r>
              <a:rPr lang="en-US" dirty="0"/>
              <a:t>Skyrmions nucleated at different distances from STNO region</a:t>
            </a:r>
          </a:p>
        </p:txBody>
      </p:sp>
      <p:pic>
        <p:nvPicPr>
          <p:cNvPr id="12" name="Picture 11">
            <a:extLst>
              <a:ext uri="{FF2B5EF4-FFF2-40B4-BE49-F238E27FC236}">
                <a16:creationId xmlns:a16="http://schemas.microsoft.com/office/drawing/2014/main" id="{57597041-327F-44D9-B857-BBE4901BD2A6}"/>
              </a:ext>
            </a:extLst>
          </p:cNvPr>
          <p:cNvPicPr/>
          <p:nvPr/>
        </p:nvPicPr>
        <p:blipFill>
          <a:blip r:embed="rId4"/>
          <a:stretch>
            <a:fillRect/>
          </a:stretch>
        </p:blipFill>
        <p:spPr>
          <a:xfrm>
            <a:off x="5676900" y="1932501"/>
            <a:ext cx="5943600" cy="2179320"/>
          </a:xfrm>
          <a:prstGeom prst="rect">
            <a:avLst/>
          </a:prstGeom>
        </p:spPr>
      </p:pic>
      <p:graphicFrame>
        <p:nvGraphicFramePr>
          <p:cNvPr id="11" name="Diagram 10">
            <a:extLst>
              <a:ext uri="{FF2B5EF4-FFF2-40B4-BE49-F238E27FC236}">
                <a16:creationId xmlns:a16="http://schemas.microsoft.com/office/drawing/2014/main" id="{2B30E551-F9E8-4FFA-A379-6B4CB3ECE465}"/>
              </a:ext>
            </a:extLst>
          </p:cNvPr>
          <p:cNvGraphicFramePr/>
          <p:nvPr>
            <p:extLst>
              <p:ext uri="{D42A27DB-BD31-4B8C-83A1-F6EECF244321}">
                <p14:modId xmlns:p14="http://schemas.microsoft.com/office/powerpoint/2010/main" val="2788497056"/>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072389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8F6C9-3046-46B5-8543-7BE72A70A45D}"/>
              </a:ext>
            </a:extLst>
          </p:cNvPr>
          <p:cNvSpPr>
            <a:spLocks noGrp="1"/>
          </p:cNvSpPr>
          <p:nvPr>
            <p:ph type="title"/>
          </p:nvPr>
        </p:nvSpPr>
        <p:spPr/>
        <p:txBody>
          <a:bodyPr/>
          <a:lstStyle/>
          <a:p>
            <a:r>
              <a:rPr lang="en-US" b="1" dirty="0"/>
              <a:t>Testbed Verification: FFT and Spatial FFT</a:t>
            </a:r>
          </a:p>
        </p:txBody>
      </p:sp>
      <p:sp>
        <p:nvSpPr>
          <p:cNvPr id="6" name="Slide Number Placeholder 5">
            <a:extLst>
              <a:ext uri="{FF2B5EF4-FFF2-40B4-BE49-F238E27FC236}">
                <a16:creationId xmlns:a16="http://schemas.microsoft.com/office/drawing/2014/main" id="{992FF002-0C2F-426C-82E3-F2F45156C685}"/>
              </a:ext>
            </a:extLst>
          </p:cNvPr>
          <p:cNvSpPr>
            <a:spLocks noGrp="1"/>
          </p:cNvSpPr>
          <p:nvPr>
            <p:ph type="sldNum" sz="quarter" idx="4"/>
          </p:nvPr>
        </p:nvSpPr>
        <p:spPr/>
        <p:txBody>
          <a:bodyPr/>
          <a:lstStyle/>
          <a:p>
            <a:fld id="{9860EDB8-5305-433F-BE41-D7A86D811DB3}" type="slidenum">
              <a:rPr lang="en-US" smtClean="0"/>
              <a:pPr/>
              <a:t>14</a:t>
            </a:fld>
            <a:endParaRPr lang="en-US"/>
          </a:p>
        </p:txBody>
      </p:sp>
      <p:pic>
        <p:nvPicPr>
          <p:cNvPr id="7" name="Picture 6" descr="Chart&#10;&#10;Description automatically generated">
            <a:extLst>
              <a:ext uri="{FF2B5EF4-FFF2-40B4-BE49-F238E27FC236}">
                <a16:creationId xmlns:a16="http://schemas.microsoft.com/office/drawing/2014/main" id="{A782AFB5-B5D5-4428-B655-E28B1DBEC6F0}"/>
              </a:ext>
            </a:extLst>
          </p:cNvPr>
          <p:cNvPicPr/>
          <p:nvPr/>
        </p:nvPicPr>
        <p:blipFill>
          <a:blip r:embed="rId3">
            <a:extLst>
              <a:ext uri="{28A0092B-C50C-407E-A947-70E740481C1C}">
                <a14:useLocalDpi xmlns:a14="http://schemas.microsoft.com/office/drawing/2010/main" val="0"/>
              </a:ext>
            </a:extLst>
          </a:blip>
          <a:stretch>
            <a:fillRect/>
          </a:stretch>
        </p:blipFill>
        <p:spPr>
          <a:xfrm>
            <a:off x="1589315" y="1635889"/>
            <a:ext cx="4321628" cy="3313792"/>
          </a:xfrm>
          <a:prstGeom prst="rect">
            <a:avLst/>
          </a:prstGeom>
        </p:spPr>
      </p:pic>
      <p:pic>
        <p:nvPicPr>
          <p:cNvPr id="8" name="Picture 7" descr="Graphical user interface, chart&#10;&#10;Description automatically generated">
            <a:extLst>
              <a:ext uri="{FF2B5EF4-FFF2-40B4-BE49-F238E27FC236}">
                <a16:creationId xmlns:a16="http://schemas.microsoft.com/office/drawing/2014/main" id="{DADE8658-D58D-4CEB-9B2C-1BBE16308B97}"/>
              </a:ext>
            </a:extLst>
          </p:cNvPr>
          <p:cNvPicPr/>
          <p:nvPr/>
        </p:nvPicPr>
        <p:blipFill>
          <a:blip r:embed="rId4">
            <a:extLst>
              <a:ext uri="{28A0092B-C50C-407E-A947-70E740481C1C}">
                <a14:useLocalDpi xmlns:a14="http://schemas.microsoft.com/office/drawing/2010/main" val="0"/>
              </a:ext>
            </a:extLst>
          </a:blip>
          <a:stretch>
            <a:fillRect/>
          </a:stretch>
        </p:blipFill>
        <p:spPr>
          <a:xfrm>
            <a:off x="5944507" y="1905309"/>
            <a:ext cx="4031343" cy="2774952"/>
          </a:xfrm>
          <a:prstGeom prst="rect">
            <a:avLst/>
          </a:prstGeom>
        </p:spPr>
      </p:pic>
      <p:sp>
        <p:nvSpPr>
          <p:cNvPr id="9" name="TextBox 8">
            <a:extLst>
              <a:ext uri="{FF2B5EF4-FFF2-40B4-BE49-F238E27FC236}">
                <a16:creationId xmlns:a16="http://schemas.microsoft.com/office/drawing/2014/main" id="{6FE27E0C-C4DA-4128-BC68-AC3619ED668C}"/>
              </a:ext>
            </a:extLst>
          </p:cNvPr>
          <p:cNvSpPr txBox="1"/>
          <p:nvPr/>
        </p:nvSpPr>
        <p:spPr>
          <a:xfrm>
            <a:off x="539496" y="5297714"/>
            <a:ext cx="10462333"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t>63.5 GHz spin wave, and 100.5nm spin wave wavelength which is approximate to the 63GHz and 100nm results recorded in previous experiments.</a:t>
            </a:r>
          </a:p>
          <a:p>
            <a:pPr marL="285750" indent="-285750">
              <a:buFont typeface="Arial" panose="020B0604020202020204" pitchFamily="34" charset="0"/>
              <a:buChar char="•"/>
            </a:pPr>
            <a:r>
              <a:rPr lang="en-US" dirty="0"/>
              <a:t>Therefore my experimental </a:t>
            </a:r>
            <a:r>
              <a:rPr lang="en-US" b="1" dirty="0"/>
              <a:t>testbed should replicate the same spin-wave interference phenomenon </a:t>
            </a:r>
            <a:r>
              <a:rPr lang="en-US" dirty="0"/>
              <a:t>according to previous experiments</a:t>
            </a:r>
          </a:p>
        </p:txBody>
      </p:sp>
      <p:graphicFrame>
        <p:nvGraphicFramePr>
          <p:cNvPr id="10" name="Diagram 9">
            <a:extLst>
              <a:ext uri="{FF2B5EF4-FFF2-40B4-BE49-F238E27FC236}">
                <a16:creationId xmlns:a16="http://schemas.microsoft.com/office/drawing/2014/main" id="{4753C32D-884F-44C5-A3A9-4D88080A92DB}"/>
              </a:ext>
            </a:extLst>
          </p:cNvPr>
          <p:cNvGraphicFramePr/>
          <p:nvPr>
            <p:extLst>
              <p:ext uri="{D42A27DB-BD31-4B8C-83A1-F6EECF244321}">
                <p14:modId xmlns:p14="http://schemas.microsoft.com/office/powerpoint/2010/main" val="2788497056"/>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45103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9C299-F5B9-4514-AA10-664357571C24}"/>
              </a:ext>
            </a:extLst>
          </p:cNvPr>
          <p:cNvSpPr>
            <a:spLocks noGrp="1"/>
          </p:cNvSpPr>
          <p:nvPr>
            <p:ph type="title"/>
          </p:nvPr>
        </p:nvSpPr>
        <p:spPr/>
        <p:txBody>
          <a:bodyPr/>
          <a:lstStyle/>
          <a:p>
            <a:r>
              <a:rPr lang="en-US" b="1" dirty="0"/>
              <a:t>Experiments Overview</a:t>
            </a:r>
          </a:p>
        </p:txBody>
      </p:sp>
      <p:sp>
        <p:nvSpPr>
          <p:cNvPr id="6" name="Slide Number Placeholder 5">
            <a:extLst>
              <a:ext uri="{FF2B5EF4-FFF2-40B4-BE49-F238E27FC236}">
                <a16:creationId xmlns:a16="http://schemas.microsoft.com/office/drawing/2014/main" id="{7B572834-0567-44F5-A283-A04AC43A1C93}"/>
              </a:ext>
            </a:extLst>
          </p:cNvPr>
          <p:cNvSpPr>
            <a:spLocks noGrp="1"/>
          </p:cNvSpPr>
          <p:nvPr>
            <p:ph type="sldNum" sz="quarter" idx="4"/>
          </p:nvPr>
        </p:nvSpPr>
        <p:spPr>
          <a:xfrm>
            <a:off x="8288787" y="6428128"/>
            <a:ext cx="3276600" cy="365125"/>
          </a:xfrm>
        </p:spPr>
        <p:txBody>
          <a:bodyPr/>
          <a:lstStyle/>
          <a:p>
            <a:fld id="{9860EDB8-5305-433F-BE41-D7A86D811DB3}" type="slidenum">
              <a:rPr lang="en-US" smtClean="0"/>
              <a:pPr/>
              <a:t>15</a:t>
            </a:fld>
            <a:endParaRPr lang="en-US" dirty="0"/>
          </a:p>
        </p:txBody>
      </p:sp>
      <p:sp>
        <p:nvSpPr>
          <p:cNvPr id="32" name="Flowchart: Process 31">
            <a:extLst>
              <a:ext uri="{FF2B5EF4-FFF2-40B4-BE49-F238E27FC236}">
                <a16:creationId xmlns:a16="http://schemas.microsoft.com/office/drawing/2014/main" id="{B8884005-6B97-4B37-BD1E-3060774FF246}"/>
              </a:ext>
            </a:extLst>
          </p:cNvPr>
          <p:cNvSpPr/>
          <p:nvPr/>
        </p:nvSpPr>
        <p:spPr>
          <a:xfrm>
            <a:off x="537035" y="2454159"/>
            <a:ext cx="3036563" cy="738664"/>
          </a:xfrm>
          <a:prstGeom prst="flowChartProcess">
            <a:avLst/>
          </a:prstGeom>
          <a:solidFill>
            <a:schemeClr val="accent2">
              <a:lumMod val="20000"/>
              <a:lumOff val="80000"/>
            </a:schemeClr>
          </a:solidFill>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t>Investigating skyrmion arrangement and spin-wave phenomenon </a:t>
            </a:r>
          </a:p>
        </p:txBody>
      </p:sp>
      <p:sp>
        <p:nvSpPr>
          <p:cNvPr id="33" name="Flowchart: Process 32">
            <a:extLst>
              <a:ext uri="{FF2B5EF4-FFF2-40B4-BE49-F238E27FC236}">
                <a16:creationId xmlns:a16="http://schemas.microsoft.com/office/drawing/2014/main" id="{E128350C-A514-4417-A775-CC8CAD659F0A}"/>
              </a:ext>
            </a:extLst>
          </p:cNvPr>
          <p:cNvSpPr/>
          <p:nvPr/>
        </p:nvSpPr>
        <p:spPr>
          <a:xfrm>
            <a:off x="4567049" y="2386977"/>
            <a:ext cx="3036563" cy="738664"/>
          </a:xfrm>
          <a:prstGeom prst="flowChartProcess">
            <a:avLst/>
          </a:prstGeom>
          <a:solidFill>
            <a:schemeClr val="accent2">
              <a:lumMod val="20000"/>
              <a:lumOff val="80000"/>
            </a:schemeClr>
          </a:solidFill>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t>Develop spin-wave mediated spiking neuron using ring configuration</a:t>
            </a:r>
          </a:p>
        </p:txBody>
      </p:sp>
      <p:sp>
        <p:nvSpPr>
          <p:cNvPr id="34" name="Flowchart: Process 33">
            <a:extLst>
              <a:ext uri="{FF2B5EF4-FFF2-40B4-BE49-F238E27FC236}">
                <a16:creationId xmlns:a16="http://schemas.microsoft.com/office/drawing/2014/main" id="{A4B3F22D-E0D6-4D0B-BAFD-8D3D114329E4}"/>
              </a:ext>
            </a:extLst>
          </p:cNvPr>
          <p:cNvSpPr/>
          <p:nvPr/>
        </p:nvSpPr>
        <p:spPr>
          <a:xfrm>
            <a:off x="8663905" y="2386977"/>
            <a:ext cx="3081183" cy="738664"/>
          </a:xfrm>
          <a:prstGeom prst="flowChartProcess">
            <a:avLst/>
          </a:prstGeom>
          <a:solidFill>
            <a:schemeClr val="accent2">
              <a:lumMod val="20000"/>
              <a:lumOff val="80000"/>
            </a:schemeClr>
          </a:solidFill>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t>Develop spin-wave mediated spiking neural network using individual spiking neurons</a:t>
            </a:r>
          </a:p>
        </p:txBody>
      </p:sp>
      <p:sp>
        <p:nvSpPr>
          <p:cNvPr id="36" name="Arrow: Right 35">
            <a:extLst>
              <a:ext uri="{FF2B5EF4-FFF2-40B4-BE49-F238E27FC236}">
                <a16:creationId xmlns:a16="http://schemas.microsoft.com/office/drawing/2014/main" id="{A7302472-A65C-43FB-82FB-A99F6598AEDA}"/>
              </a:ext>
            </a:extLst>
          </p:cNvPr>
          <p:cNvSpPr/>
          <p:nvPr/>
        </p:nvSpPr>
        <p:spPr>
          <a:xfrm>
            <a:off x="3690454" y="2454160"/>
            <a:ext cx="613397" cy="379703"/>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 name="Arrow: Right 36">
            <a:extLst>
              <a:ext uri="{FF2B5EF4-FFF2-40B4-BE49-F238E27FC236}">
                <a16:creationId xmlns:a16="http://schemas.microsoft.com/office/drawing/2014/main" id="{0A56F371-E427-4293-8044-85273DA76C4E}"/>
              </a:ext>
            </a:extLst>
          </p:cNvPr>
          <p:cNvSpPr/>
          <p:nvPr/>
        </p:nvSpPr>
        <p:spPr>
          <a:xfrm>
            <a:off x="7827060" y="2454159"/>
            <a:ext cx="613397" cy="379703"/>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29" name="Group 28">
            <a:extLst>
              <a:ext uri="{FF2B5EF4-FFF2-40B4-BE49-F238E27FC236}">
                <a16:creationId xmlns:a16="http://schemas.microsoft.com/office/drawing/2014/main" id="{B1ACC1EB-7EF0-4F00-BA79-C12BBC611F8B}"/>
              </a:ext>
            </a:extLst>
          </p:cNvPr>
          <p:cNvGrpSpPr/>
          <p:nvPr/>
        </p:nvGrpSpPr>
        <p:grpSpPr>
          <a:xfrm>
            <a:off x="537036" y="3746714"/>
            <a:ext cx="3153418" cy="1580328"/>
            <a:chOff x="0" y="0"/>
            <a:chExt cx="5894952" cy="2947670"/>
          </a:xfrm>
        </p:grpSpPr>
        <p:pic>
          <p:nvPicPr>
            <p:cNvPr id="35" name="Picture 34">
              <a:extLst>
                <a:ext uri="{FF2B5EF4-FFF2-40B4-BE49-F238E27FC236}">
                  <a16:creationId xmlns:a16="http://schemas.microsoft.com/office/drawing/2014/main" id="{21E31712-A9DD-4553-BAF0-1ADBCB47772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47917" y="0"/>
              <a:ext cx="2947035" cy="2947035"/>
            </a:xfrm>
            <a:prstGeom prst="rect">
              <a:avLst/>
            </a:prstGeom>
            <a:noFill/>
            <a:ln>
              <a:noFill/>
            </a:ln>
          </p:spPr>
        </p:pic>
        <p:pic>
          <p:nvPicPr>
            <p:cNvPr id="38" name="Picture 37">
              <a:extLst>
                <a:ext uri="{FF2B5EF4-FFF2-40B4-BE49-F238E27FC236}">
                  <a16:creationId xmlns:a16="http://schemas.microsoft.com/office/drawing/2014/main" id="{C5456143-1A93-4601-94B9-DEC8AA564317}"/>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2947670" cy="2947670"/>
            </a:xfrm>
            <a:prstGeom prst="rect">
              <a:avLst/>
            </a:prstGeom>
            <a:noFill/>
            <a:ln>
              <a:noFill/>
            </a:ln>
          </p:spPr>
        </p:pic>
      </p:grpSp>
      <p:sp>
        <p:nvSpPr>
          <p:cNvPr id="4" name="TextBox 3">
            <a:extLst>
              <a:ext uri="{FF2B5EF4-FFF2-40B4-BE49-F238E27FC236}">
                <a16:creationId xmlns:a16="http://schemas.microsoft.com/office/drawing/2014/main" id="{3E9D15EA-59BC-4250-B20C-3D5C46871558}"/>
              </a:ext>
            </a:extLst>
          </p:cNvPr>
          <p:cNvSpPr txBox="1"/>
          <p:nvPr/>
        </p:nvSpPr>
        <p:spPr>
          <a:xfrm>
            <a:off x="595566" y="1555827"/>
            <a:ext cx="3036563" cy="800219"/>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sz="1400" b="1" dirty="0"/>
              <a:t>What are the different forms of skyrmion arrangement?</a:t>
            </a:r>
          </a:p>
          <a:p>
            <a:endParaRPr lang="en-US" dirty="0"/>
          </a:p>
        </p:txBody>
      </p:sp>
      <p:sp>
        <p:nvSpPr>
          <p:cNvPr id="39" name="TextBox 38">
            <a:extLst>
              <a:ext uri="{FF2B5EF4-FFF2-40B4-BE49-F238E27FC236}">
                <a16:creationId xmlns:a16="http://schemas.microsoft.com/office/drawing/2014/main" id="{3252D7B9-E4D3-4C86-B794-9E79CD6A4335}"/>
              </a:ext>
            </a:extLst>
          </p:cNvPr>
          <p:cNvSpPr txBox="1"/>
          <p:nvPr/>
        </p:nvSpPr>
        <p:spPr>
          <a:xfrm>
            <a:off x="4613074" y="1564136"/>
            <a:ext cx="3036563" cy="800219"/>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sz="1400" b="1" dirty="0"/>
              <a:t>How can one develop a spin wave-mediated spiking neuron?</a:t>
            </a:r>
          </a:p>
          <a:p>
            <a:endParaRPr lang="en-US" dirty="0"/>
          </a:p>
        </p:txBody>
      </p:sp>
      <p:sp>
        <p:nvSpPr>
          <p:cNvPr id="40" name="TextBox 39">
            <a:extLst>
              <a:ext uri="{FF2B5EF4-FFF2-40B4-BE49-F238E27FC236}">
                <a16:creationId xmlns:a16="http://schemas.microsoft.com/office/drawing/2014/main" id="{4ADE46B5-93EE-4DE1-82C6-CC9293BB5966}"/>
              </a:ext>
            </a:extLst>
          </p:cNvPr>
          <p:cNvSpPr txBox="1"/>
          <p:nvPr/>
        </p:nvSpPr>
        <p:spPr>
          <a:xfrm>
            <a:off x="8708525" y="1501832"/>
            <a:ext cx="3036563" cy="738664"/>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sz="1400" b="1" dirty="0"/>
              <a:t> How can one develop a spin-wave mediated spiking neural network? </a:t>
            </a:r>
          </a:p>
        </p:txBody>
      </p:sp>
      <p:pic>
        <p:nvPicPr>
          <p:cNvPr id="41" name="TestMovie">
            <a:hlinkClick r:id="" action="ppaction://media"/>
            <a:extLst>
              <a:ext uri="{FF2B5EF4-FFF2-40B4-BE49-F238E27FC236}">
                <a16:creationId xmlns:a16="http://schemas.microsoft.com/office/drawing/2014/main" id="{CD959D44-A289-4DE5-A963-447D7CD11F21}"/>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299085" y="3671047"/>
            <a:ext cx="1664542" cy="1664542"/>
          </a:xfrm>
          <a:prstGeom prst="rect">
            <a:avLst/>
          </a:prstGeom>
        </p:spPr>
      </p:pic>
      <p:grpSp>
        <p:nvGrpSpPr>
          <p:cNvPr id="8" name="Group 7">
            <a:extLst>
              <a:ext uri="{FF2B5EF4-FFF2-40B4-BE49-F238E27FC236}">
                <a16:creationId xmlns:a16="http://schemas.microsoft.com/office/drawing/2014/main" id="{9D0865C3-F066-4FDF-923F-F70AABC99D8D}"/>
              </a:ext>
            </a:extLst>
          </p:cNvPr>
          <p:cNvGrpSpPr/>
          <p:nvPr/>
        </p:nvGrpSpPr>
        <p:grpSpPr>
          <a:xfrm>
            <a:off x="9157269" y="3628256"/>
            <a:ext cx="2032727" cy="1746174"/>
            <a:chOff x="7041770" y="1625750"/>
            <a:chExt cx="5150230" cy="5150230"/>
          </a:xfrm>
        </p:grpSpPr>
        <p:pic>
          <p:nvPicPr>
            <p:cNvPr id="42" name="TestMovie">
              <a:hlinkClick r:id="" action="ppaction://media"/>
              <a:extLst>
                <a:ext uri="{FF2B5EF4-FFF2-40B4-BE49-F238E27FC236}">
                  <a16:creationId xmlns:a16="http://schemas.microsoft.com/office/drawing/2014/main" id="{A4DD2ADC-AD90-467A-8954-E4B52C2B236C}"/>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7041770" y="1625750"/>
              <a:ext cx="5150230" cy="5150230"/>
            </a:xfrm>
            <a:prstGeom prst="rect">
              <a:avLst/>
            </a:prstGeom>
          </p:spPr>
        </p:pic>
        <p:sp>
          <p:nvSpPr>
            <p:cNvPr id="43" name="TextBox 42">
              <a:extLst>
                <a:ext uri="{FF2B5EF4-FFF2-40B4-BE49-F238E27FC236}">
                  <a16:creationId xmlns:a16="http://schemas.microsoft.com/office/drawing/2014/main" id="{FB8302E7-32EA-464A-A342-4444E98733BA}"/>
                </a:ext>
              </a:extLst>
            </p:cNvPr>
            <p:cNvSpPr txBox="1"/>
            <p:nvPr/>
          </p:nvSpPr>
          <p:spPr>
            <a:xfrm>
              <a:off x="7733661" y="2386722"/>
              <a:ext cx="1612233" cy="635438"/>
            </a:xfrm>
            <a:prstGeom prst="rect">
              <a:avLst/>
            </a:prstGeom>
            <a:noFill/>
          </p:spPr>
          <p:txBody>
            <a:bodyPr wrap="square" rtlCol="0">
              <a:spAutoFit/>
            </a:bodyPr>
            <a:lstStyle/>
            <a:p>
              <a:r>
                <a:rPr lang="en-US" sz="800" b="1" dirty="0">
                  <a:solidFill>
                    <a:schemeClr val="bg1"/>
                  </a:solidFill>
                </a:rPr>
                <a:t>Region 1</a:t>
              </a:r>
            </a:p>
          </p:txBody>
        </p:sp>
        <p:sp>
          <p:nvSpPr>
            <p:cNvPr id="44" name="TextBox 43">
              <a:extLst>
                <a:ext uri="{FF2B5EF4-FFF2-40B4-BE49-F238E27FC236}">
                  <a16:creationId xmlns:a16="http://schemas.microsoft.com/office/drawing/2014/main" id="{25E99019-74DA-4432-B9E9-2314BD3F28A0}"/>
                </a:ext>
              </a:extLst>
            </p:cNvPr>
            <p:cNvSpPr txBox="1"/>
            <p:nvPr/>
          </p:nvSpPr>
          <p:spPr>
            <a:xfrm>
              <a:off x="10300839" y="2386722"/>
              <a:ext cx="1612233" cy="635438"/>
            </a:xfrm>
            <a:prstGeom prst="rect">
              <a:avLst/>
            </a:prstGeom>
            <a:noFill/>
          </p:spPr>
          <p:txBody>
            <a:bodyPr wrap="square" rtlCol="0">
              <a:spAutoFit/>
            </a:bodyPr>
            <a:lstStyle/>
            <a:p>
              <a:r>
                <a:rPr lang="en-US" sz="800" b="1" dirty="0">
                  <a:solidFill>
                    <a:schemeClr val="bg1"/>
                  </a:solidFill>
                </a:rPr>
                <a:t>Region 2</a:t>
              </a:r>
            </a:p>
          </p:txBody>
        </p:sp>
        <p:sp>
          <p:nvSpPr>
            <p:cNvPr id="45" name="TextBox 44">
              <a:extLst>
                <a:ext uri="{FF2B5EF4-FFF2-40B4-BE49-F238E27FC236}">
                  <a16:creationId xmlns:a16="http://schemas.microsoft.com/office/drawing/2014/main" id="{6A081139-6187-4BFF-AB39-E2C2D5AE0C38}"/>
                </a:ext>
              </a:extLst>
            </p:cNvPr>
            <p:cNvSpPr txBox="1"/>
            <p:nvPr/>
          </p:nvSpPr>
          <p:spPr>
            <a:xfrm>
              <a:off x="7733661" y="4789900"/>
              <a:ext cx="1612233" cy="635438"/>
            </a:xfrm>
            <a:prstGeom prst="rect">
              <a:avLst/>
            </a:prstGeom>
            <a:noFill/>
          </p:spPr>
          <p:txBody>
            <a:bodyPr wrap="square" rtlCol="0">
              <a:spAutoFit/>
            </a:bodyPr>
            <a:lstStyle/>
            <a:p>
              <a:r>
                <a:rPr lang="en-US" sz="800" b="1" dirty="0">
                  <a:solidFill>
                    <a:schemeClr val="bg1"/>
                  </a:solidFill>
                </a:rPr>
                <a:t>Region 3</a:t>
              </a:r>
            </a:p>
          </p:txBody>
        </p:sp>
        <p:sp>
          <p:nvSpPr>
            <p:cNvPr id="46" name="TextBox 45">
              <a:extLst>
                <a:ext uri="{FF2B5EF4-FFF2-40B4-BE49-F238E27FC236}">
                  <a16:creationId xmlns:a16="http://schemas.microsoft.com/office/drawing/2014/main" id="{9762ADC3-9D0D-4474-B355-1B73DC6AC110}"/>
                </a:ext>
              </a:extLst>
            </p:cNvPr>
            <p:cNvSpPr txBox="1"/>
            <p:nvPr/>
          </p:nvSpPr>
          <p:spPr>
            <a:xfrm>
              <a:off x="10300839" y="4789540"/>
              <a:ext cx="1612233" cy="635438"/>
            </a:xfrm>
            <a:prstGeom prst="rect">
              <a:avLst/>
            </a:prstGeom>
            <a:noFill/>
          </p:spPr>
          <p:txBody>
            <a:bodyPr wrap="square" rtlCol="0">
              <a:spAutoFit/>
            </a:bodyPr>
            <a:lstStyle/>
            <a:p>
              <a:r>
                <a:rPr lang="en-US" sz="800" b="1" dirty="0">
                  <a:solidFill>
                    <a:schemeClr val="bg1"/>
                  </a:solidFill>
                </a:rPr>
                <a:t>Region 4</a:t>
              </a:r>
            </a:p>
          </p:txBody>
        </p:sp>
      </p:grpSp>
      <p:sp>
        <p:nvSpPr>
          <p:cNvPr id="47" name="TextBox 46">
            <a:extLst>
              <a:ext uri="{FF2B5EF4-FFF2-40B4-BE49-F238E27FC236}">
                <a16:creationId xmlns:a16="http://schemas.microsoft.com/office/drawing/2014/main" id="{70C5589C-9847-4E28-A0A4-AB121FA233B0}"/>
              </a:ext>
            </a:extLst>
          </p:cNvPr>
          <p:cNvSpPr txBox="1"/>
          <p:nvPr/>
        </p:nvSpPr>
        <p:spPr>
          <a:xfrm>
            <a:off x="0" y="5464680"/>
            <a:ext cx="12192000" cy="646331"/>
          </a:xfrm>
          <a:prstGeom prst="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t>Objective</a:t>
            </a:r>
          </a:p>
          <a:p>
            <a:r>
              <a:rPr lang="en-US" dirty="0"/>
              <a:t>How can spin-wave mediated skyrmionics overcome the limitations faced by current skyrmionics synaptic devices? </a:t>
            </a:r>
          </a:p>
        </p:txBody>
      </p:sp>
      <p:sp>
        <p:nvSpPr>
          <p:cNvPr id="3" name="TextBox 2">
            <a:extLst>
              <a:ext uri="{FF2B5EF4-FFF2-40B4-BE49-F238E27FC236}">
                <a16:creationId xmlns:a16="http://schemas.microsoft.com/office/drawing/2014/main" id="{EAD3F801-BAAE-40BA-ADB3-476CF5ACDBED}"/>
              </a:ext>
            </a:extLst>
          </p:cNvPr>
          <p:cNvSpPr txBox="1"/>
          <p:nvPr/>
        </p:nvSpPr>
        <p:spPr>
          <a:xfrm>
            <a:off x="845663" y="1132500"/>
            <a:ext cx="2536371" cy="369332"/>
          </a:xfrm>
          <a:prstGeom prst="rect">
            <a:avLst/>
          </a:prstGeom>
          <a:noFill/>
        </p:spPr>
        <p:txBody>
          <a:bodyPr wrap="square" rtlCol="0">
            <a:spAutoFit/>
          </a:bodyPr>
          <a:lstStyle/>
          <a:p>
            <a:pPr algn="ctr"/>
            <a:r>
              <a:rPr lang="en-US" b="1" dirty="0"/>
              <a:t>Experiment #1</a:t>
            </a:r>
          </a:p>
        </p:txBody>
      </p:sp>
      <p:sp>
        <p:nvSpPr>
          <p:cNvPr id="25" name="TextBox 24">
            <a:extLst>
              <a:ext uri="{FF2B5EF4-FFF2-40B4-BE49-F238E27FC236}">
                <a16:creationId xmlns:a16="http://schemas.microsoft.com/office/drawing/2014/main" id="{5F644ADF-B80A-4ACD-B519-B2227F9D8213}"/>
              </a:ext>
            </a:extLst>
          </p:cNvPr>
          <p:cNvSpPr txBox="1"/>
          <p:nvPr/>
        </p:nvSpPr>
        <p:spPr>
          <a:xfrm>
            <a:off x="4777094" y="1114031"/>
            <a:ext cx="2536371" cy="369332"/>
          </a:xfrm>
          <a:prstGeom prst="rect">
            <a:avLst/>
          </a:prstGeom>
          <a:noFill/>
        </p:spPr>
        <p:txBody>
          <a:bodyPr wrap="square" rtlCol="0">
            <a:spAutoFit/>
          </a:bodyPr>
          <a:lstStyle/>
          <a:p>
            <a:pPr algn="ctr"/>
            <a:r>
              <a:rPr lang="en-US" b="1" dirty="0"/>
              <a:t>Experiment #2</a:t>
            </a:r>
          </a:p>
        </p:txBody>
      </p:sp>
      <p:sp>
        <p:nvSpPr>
          <p:cNvPr id="26" name="TextBox 25">
            <a:extLst>
              <a:ext uri="{FF2B5EF4-FFF2-40B4-BE49-F238E27FC236}">
                <a16:creationId xmlns:a16="http://schemas.microsoft.com/office/drawing/2014/main" id="{46644CCC-C6B6-4C7D-AA63-4778438BDBDC}"/>
              </a:ext>
            </a:extLst>
          </p:cNvPr>
          <p:cNvSpPr txBox="1"/>
          <p:nvPr/>
        </p:nvSpPr>
        <p:spPr>
          <a:xfrm>
            <a:off x="8958620" y="1145765"/>
            <a:ext cx="2536371" cy="369332"/>
          </a:xfrm>
          <a:prstGeom prst="rect">
            <a:avLst/>
          </a:prstGeom>
          <a:noFill/>
        </p:spPr>
        <p:txBody>
          <a:bodyPr wrap="square" rtlCol="0">
            <a:spAutoFit/>
          </a:bodyPr>
          <a:lstStyle/>
          <a:p>
            <a:pPr algn="ctr"/>
            <a:r>
              <a:rPr lang="en-US" b="1" dirty="0"/>
              <a:t>Experiment #3</a:t>
            </a:r>
          </a:p>
        </p:txBody>
      </p:sp>
      <p:graphicFrame>
        <p:nvGraphicFramePr>
          <p:cNvPr id="27" name="Diagram 26">
            <a:extLst>
              <a:ext uri="{FF2B5EF4-FFF2-40B4-BE49-F238E27FC236}">
                <a16:creationId xmlns:a16="http://schemas.microsoft.com/office/drawing/2014/main" id="{0302BB9B-D4B5-472B-9BEC-F20FD6F7DF96}"/>
              </a:ext>
            </a:extLst>
          </p:cNvPr>
          <p:cNvGraphicFramePr/>
          <p:nvPr>
            <p:extLst>
              <p:ext uri="{D42A27DB-BD31-4B8C-83A1-F6EECF244321}">
                <p14:modId xmlns:p14="http://schemas.microsoft.com/office/powerpoint/2010/main" val="4041153929"/>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42144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66"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1"/>
                                        </p:tgtEl>
                                      </p:cBhvr>
                                    </p:cmd>
                                  </p:childTnLst>
                                </p:cTn>
                              </p:par>
                            </p:childTnLst>
                          </p:cTn>
                        </p:par>
                      </p:childTnLst>
                    </p:cTn>
                  </p:par>
                </p:childTnLst>
              </p:cTn>
              <p:nextCondLst>
                <p:cond evt="onClick" delay="0">
                  <p:tgtEl>
                    <p:spTgt spid="41"/>
                  </p:tgtEl>
                </p:cond>
              </p:nextCondLst>
            </p:seq>
            <p:video>
              <p:cMediaNode vol="80000">
                <p:cTn id="12" repeatCount="indefinite" fill="hold" display="0">
                  <p:stCondLst>
                    <p:cond delay="indefinite"/>
                  </p:stCondLst>
                </p:cTn>
                <p:tgtEl>
                  <p:spTgt spid="41"/>
                </p:tgtEl>
              </p:cMediaNode>
            </p:video>
            <p:video>
              <p:cMediaNode vol="80000">
                <p:cTn id="13" repeatCount="indefinite" fill="hold" display="0">
                  <p:stCondLst>
                    <p:cond delay="indefinite"/>
                  </p:stCondLst>
                </p:cTn>
                <p:tgtEl>
                  <p:spTgt spid="4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63E2A-5D8E-438B-8DB6-CF535A399223}"/>
              </a:ext>
            </a:extLst>
          </p:cNvPr>
          <p:cNvSpPr>
            <a:spLocks noGrp="1"/>
          </p:cNvSpPr>
          <p:nvPr>
            <p:ph type="title"/>
          </p:nvPr>
        </p:nvSpPr>
        <p:spPr/>
        <p:txBody>
          <a:bodyPr/>
          <a:lstStyle/>
          <a:p>
            <a:r>
              <a:rPr lang="en-AU" sz="2800" b="1" dirty="0"/>
              <a:t>Experiment 1: Skyrmion arrangement requirements</a:t>
            </a:r>
          </a:p>
        </p:txBody>
      </p:sp>
      <p:sp>
        <p:nvSpPr>
          <p:cNvPr id="3" name="Content Placeholder 2">
            <a:extLst>
              <a:ext uri="{FF2B5EF4-FFF2-40B4-BE49-F238E27FC236}">
                <a16:creationId xmlns:a16="http://schemas.microsoft.com/office/drawing/2014/main" id="{DA62B3A0-FBBB-4765-844F-EF90FF29065C}"/>
              </a:ext>
            </a:extLst>
          </p:cNvPr>
          <p:cNvSpPr>
            <a:spLocks noGrp="1"/>
          </p:cNvSpPr>
          <p:nvPr>
            <p:ph sz="quarter" idx="10"/>
          </p:nvPr>
        </p:nvSpPr>
        <p:spPr>
          <a:xfrm>
            <a:off x="444500" y="1460500"/>
            <a:ext cx="11176000" cy="555554"/>
          </a:xfrm>
          <a:solidFill>
            <a:schemeClr val="accent2">
              <a:lumMod val="20000"/>
              <a:lumOff val="80000"/>
            </a:schemeClr>
          </a:solidFill>
          <a:ln>
            <a:solidFill>
              <a:schemeClr val="accent2">
                <a:lumMod val="20000"/>
                <a:lumOff val="80000"/>
              </a:schemeClr>
            </a:solidFill>
          </a:ln>
        </p:spPr>
        <p:style>
          <a:lnRef idx="2">
            <a:schemeClr val="accent4"/>
          </a:lnRef>
          <a:fillRef idx="1">
            <a:schemeClr val="lt1"/>
          </a:fillRef>
          <a:effectRef idx="0">
            <a:schemeClr val="accent4"/>
          </a:effectRef>
          <a:fontRef idx="minor">
            <a:schemeClr val="dk1"/>
          </a:fontRef>
        </p:style>
        <p:txBody>
          <a:bodyPr/>
          <a:lstStyle/>
          <a:p>
            <a:pPr algn="ctr"/>
            <a:r>
              <a:rPr lang="en-US" dirty="0"/>
              <a:t>Investigate </a:t>
            </a:r>
            <a:r>
              <a:rPr lang="en-US" b="1" dirty="0"/>
              <a:t>how skyrmion arrangements affect reflected spin waves</a:t>
            </a:r>
          </a:p>
        </p:txBody>
      </p:sp>
      <p:sp>
        <p:nvSpPr>
          <p:cNvPr id="6" name="Slide Number Placeholder 5">
            <a:extLst>
              <a:ext uri="{FF2B5EF4-FFF2-40B4-BE49-F238E27FC236}">
                <a16:creationId xmlns:a16="http://schemas.microsoft.com/office/drawing/2014/main" id="{0AADF716-4CA2-4626-ABBC-B6D0DD7FD86D}"/>
              </a:ext>
            </a:extLst>
          </p:cNvPr>
          <p:cNvSpPr>
            <a:spLocks noGrp="1"/>
          </p:cNvSpPr>
          <p:nvPr>
            <p:ph type="sldNum" sz="quarter" idx="4"/>
          </p:nvPr>
        </p:nvSpPr>
        <p:spPr/>
        <p:txBody>
          <a:bodyPr/>
          <a:lstStyle/>
          <a:p>
            <a:fld id="{9860EDB8-5305-433F-BE41-D7A86D811DB3}" type="slidenum">
              <a:rPr lang="en-US" smtClean="0"/>
              <a:pPr/>
              <a:t>16</a:t>
            </a:fld>
            <a:endParaRPr lang="en-US" dirty="0"/>
          </a:p>
        </p:txBody>
      </p:sp>
      <p:sp>
        <p:nvSpPr>
          <p:cNvPr id="9" name="Arrow: Down 8">
            <a:extLst>
              <a:ext uri="{FF2B5EF4-FFF2-40B4-BE49-F238E27FC236}">
                <a16:creationId xmlns:a16="http://schemas.microsoft.com/office/drawing/2014/main" id="{F7806BD1-749C-41CC-B440-9468DC731226}"/>
              </a:ext>
            </a:extLst>
          </p:cNvPr>
          <p:cNvSpPr/>
          <p:nvPr/>
        </p:nvSpPr>
        <p:spPr>
          <a:xfrm>
            <a:off x="5529944" y="2166684"/>
            <a:ext cx="435428" cy="431373"/>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830F9184-A1CF-4188-857D-46D758A70BEE}"/>
              </a:ext>
            </a:extLst>
          </p:cNvPr>
          <p:cNvSpPr/>
          <p:nvPr/>
        </p:nvSpPr>
        <p:spPr>
          <a:xfrm>
            <a:off x="539496" y="2711913"/>
            <a:ext cx="2206171" cy="1184656"/>
          </a:xfrm>
          <a:prstGeom prst="roundRect">
            <a:avLst/>
          </a:prstGeom>
          <a:ln>
            <a:solidFill>
              <a:schemeClr val="accent6">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a:t>How to create amplification and attenuation skyrmions using spin waves?</a:t>
            </a:r>
          </a:p>
        </p:txBody>
      </p:sp>
      <p:sp>
        <p:nvSpPr>
          <p:cNvPr id="11" name="Rectangle: Rounded Corners 10">
            <a:extLst>
              <a:ext uri="{FF2B5EF4-FFF2-40B4-BE49-F238E27FC236}">
                <a16:creationId xmlns:a16="http://schemas.microsoft.com/office/drawing/2014/main" id="{6BF85344-8608-4D7D-B55F-5CDFABAD65DE}"/>
              </a:ext>
            </a:extLst>
          </p:cNvPr>
          <p:cNvSpPr/>
          <p:nvPr/>
        </p:nvSpPr>
        <p:spPr>
          <a:xfrm>
            <a:off x="539496" y="4212844"/>
            <a:ext cx="2206171" cy="1184656"/>
          </a:xfrm>
          <a:prstGeom prst="roundRect">
            <a:avLst/>
          </a:prstGeom>
          <a:ln>
            <a:solidFill>
              <a:schemeClr val="accent6">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t>How can spin waves be controlled? And to what degree it can be done so?</a:t>
            </a:r>
          </a:p>
        </p:txBody>
      </p:sp>
      <p:sp>
        <p:nvSpPr>
          <p:cNvPr id="12" name="Rectangle: Rounded Corners 11">
            <a:extLst>
              <a:ext uri="{FF2B5EF4-FFF2-40B4-BE49-F238E27FC236}">
                <a16:creationId xmlns:a16="http://schemas.microsoft.com/office/drawing/2014/main" id="{D6023CB1-E62B-4DBF-8272-29B2C19F9582}"/>
              </a:ext>
            </a:extLst>
          </p:cNvPr>
          <p:cNvSpPr/>
          <p:nvPr/>
        </p:nvSpPr>
        <p:spPr>
          <a:xfrm>
            <a:off x="3106057" y="2711913"/>
            <a:ext cx="8324755" cy="1184656"/>
          </a:xfrm>
          <a:prstGeom prst="roundRect">
            <a:avLst/>
          </a:prstGeom>
          <a:ln>
            <a:solidFill>
              <a:schemeClr val="accent6">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marL="285750" indent="-285750" algn="ctr">
              <a:buFont typeface="Wingdings" panose="05000000000000000000" pitchFamily="2" charset="2"/>
              <a:buChar char="ü"/>
            </a:pPr>
            <a:r>
              <a:rPr lang="en-US" dirty="0"/>
              <a:t>Single Skyrmion </a:t>
            </a:r>
          </a:p>
          <a:p>
            <a:pPr marL="285750" indent="-285750" algn="ctr">
              <a:buFont typeface="Wingdings" panose="05000000000000000000" pitchFamily="2" charset="2"/>
              <a:buChar char="ü"/>
            </a:pPr>
            <a:r>
              <a:rPr lang="en-US" dirty="0"/>
              <a:t>Rectified Single Skyrmion for 175nm</a:t>
            </a:r>
          </a:p>
          <a:p>
            <a:pPr marL="285750" indent="-285750" algn="ctr">
              <a:buFont typeface="Wingdings" panose="05000000000000000000" pitchFamily="2" charset="2"/>
              <a:buChar char="ü"/>
            </a:pPr>
            <a:endParaRPr lang="en-US" dirty="0"/>
          </a:p>
        </p:txBody>
      </p:sp>
      <p:sp>
        <p:nvSpPr>
          <p:cNvPr id="13" name="Rectangle: Rounded Corners 12">
            <a:extLst>
              <a:ext uri="{FF2B5EF4-FFF2-40B4-BE49-F238E27FC236}">
                <a16:creationId xmlns:a16="http://schemas.microsoft.com/office/drawing/2014/main" id="{67C40DB2-71DE-49A7-8F3D-8F5E4D1039BA}"/>
              </a:ext>
            </a:extLst>
          </p:cNvPr>
          <p:cNvSpPr/>
          <p:nvPr/>
        </p:nvSpPr>
        <p:spPr>
          <a:xfrm>
            <a:off x="3106057" y="4323437"/>
            <a:ext cx="8324755" cy="1184656"/>
          </a:xfrm>
          <a:prstGeom prst="roundRect">
            <a:avLst/>
          </a:prstGeom>
          <a:ln>
            <a:solidFill>
              <a:schemeClr val="accent6">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marL="285750" indent="-285750" algn="ctr">
              <a:buFont typeface="Wingdings" panose="05000000000000000000" pitchFamily="2" charset="2"/>
              <a:buChar char="ü"/>
            </a:pPr>
            <a:r>
              <a:rPr lang="en-US" dirty="0"/>
              <a:t>Double Skyrmion </a:t>
            </a:r>
          </a:p>
          <a:p>
            <a:pPr marL="285750" indent="-285750" algn="ctr">
              <a:buFont typeface="Wingdings" panose="05000000000000000000" pitchFamily="2" charset="2"/>
              <a:buChar char="ü"/>
            </a:pPr>
            <a:r>
              <a:rPr lang="en-US" dirty="0"/>
              <a:t>Ring Configuration</a:t>
            </a:r>
          </a:p>
          <a:p>
            <a:pPr marL="285750" indent="-285750" algn="ctr">
              <a:buFont typeface="Wingdings" panose="05000000000000000000" pitchFamily="2" charset="2"/>
              <a:buChar char="ü"/>
            </a:pPr>
            <a:r>
              <a:rPr lang="en-US" dirty="0"/>
              <a:t>Current Density </a:t>
            </a:r>
          </a:p>
        </p:txBody>
      </p:sp>
      <p:graphicFrame>
        <p:nvGraphicFramePr>
          <p:cNvPr id="15" name="Diagram 14">
            <a:extLst>
              <a:ext uri="{FF2B5EF4-FFF2-40B4-BE49-F238E27FC236}">
                <a16:creationId xmlns:a16="http://schemas.microsoft.com/office/drawing/2014/main" id="{3DB3F263-80AC-4F32-A5A6-E17785DFC94B}"/>
              </a:ext>
            </a:extLst>
          </p:cNvPr>
          <p:cNvGraphicFramePr/>
          <p:nvPr>
            <p:extLst>
              <p:ext uri="{D42A27DB-BD31-4B8C-83A1-F6EECF244321}">
                <p14:modId xmlns:p14="http://schemas.microsoft.com/office/powerpoint/2010/main" val="2047759249"/>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9311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B41A0-A7D5-4232-BDFA-3B4462B33899}"/>
              </a:ext>
            </a:extLst>
          </p:cNvPr>
          <p:cNvSpPr>
            <a:spLocks noGrp="1"/>
          </p:cNvSpPr>
          <p:nvPr>
            <p:ph type="title"/>
          </p:nvPr>
        </p:nvSpPr>
        <p:spPr/>
        <p:txBody>
          <a:bodyPr>
            <a:normAutofit fontScale="90000"/>
          </a:bodyPr>
          <a:lstStyle/>
          <a:p>
            <a:r>
              <a:rPr lang="en-AU" sz="2800" b="1" dirty="0"/>
              <a:t>Experiment 1: Single Skyrmion Results Attenuation and Amplification</a:t>
            </a:r>
            <a:endParaRPr lang="en-US" dirty="0"/>
          </a:p>
        </p:txBody>
      </p:sp>
      <p:sp>
        <p:nvSpPr>
          <p:cNvPr id="6" name="Slide Number Placeholder 5">
            <a:extLst>
              <a:ext uri="{FF2B5EF4-FFF2-40B4-BE49-F238E27FC236}">
                <a16:creationId xmlns:a16="http://schemas.microsoft.com/office/drawing/2014/main" id="{1A39D08C-02FD-4A6F-85E5-B66A211DBE8F}"/>
              </a:ext>
            </a:extLst>
          </p:cNvPr>
          <p:cNvSpPr>
            <a:spLocks noGrp="1"/>
          </p:cNvSpPr>
          <p:nvPr>
            <p:ph type="sldNum" sz="quarter" idx="4"/>
          </p:nvPr>
        </p:nvSpPr>
        <p:spPr/>
        <p:txBody>
          <a:bodyPr/>
          <a:lstStyle/>
          <a:p>
            <a:fld id="{9860EDB8-5305-433F-BE41-D7A86D811DB3}" type="slidenum">
              <a:rPr lang="en-US" smtClean="0"/>
              <a:pPr/>
              <a:t>17</a:t>
            </a:fld>
            <a:endParaRPr lang="en-US"/>
          </a:p>
        </p:txBody>
      </p:sp>
      <p:grpSp>
        <p:nvGrpSpPr>
          <p:cNvPr id="11" name="Group 10">
            <a:extLst>
              <a:ext uri="{FF2B5EF4-FFF2-40B4-BE49-F238E27FC236}">
                <a16:creationId xmlns:a16="http://schemas.microsoft.com/office/drawing/2014/main" id="{42CB915A-830A-427E-B203-EE378A37D2FA}"/>
              </a:ext>
            </a:extLst>
          </p:cNvPr>
          <p:cNvGrpSpPr/>
          <p:nvPr/>
        </p:nvGrpSpPr>
        <p:grpSpPr>
          <a:xfrm>
            <a:off x="1492821" y="1504602"/>
            <a:ext cx="9206357" cy="3264697"/>
            <a:chOff x="1635814" y="2939255"/>
            <a:chExt cx="8805889" cy="2545398"/>
          </a:xfrm>
        </p:grpSpPr>
        <p:pic>
          <p:nvPicPr>
            <p:cNvPr id="7" name="Picture 6" descr="Chart&#10;&#10;Description automatically generated">
              <a:extLst>
                <a:ext uri="{FF2B5EF4-FFF2-40B4-BE49-F238E27FC236}">
                  <a16:creationId xmlns:a16="http://schemas.microsoft.com/office/drawing/2014/main" id="{D1738C0B-308E-4C09-AD7E-6F32E2C9EEE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635814" y="2939256"/>
              <a:ext cx="3930904" cy="2545397"/>
            </a:xfrm>
            <a:prstGeom prst="rect">
              <a:avLst/>
            </a:prstGeom>
          </p:spPr>
        </p:pic>
        <p:pic>
          <p:nvPicPr>
            <p:cNvPr id="8" name="Picture 7" descr="Chart&#10;&#10;Description automatically generated">
              <a:extLst>
                <a:ext uri="{FF2B5EF4-FFF2-40B4-BE49-F238E27FC236}">
                  <a16:creationId xmlns:a16="http://schemas.microsoft.com/office/drawing/2014/main" id="{7308DEC5-F75B-4566-A1CA-40A78F23471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302148" y="2939255"/>
              <a:ext cx="4139555" cy="2545397"/>
            </a:xfrm>
            <a:prstGeom prst="rect">
              <a:avLst/>
            </a:prstGeom>
          </p:spPr>
        </p:pic>
        <p:sp>
          <p:nvSpPr>
            <p:cNvPr id="9" name="Rectangle 8">
              <a:extLst>
                <a:ext uri="{FF2B5EF4-FFF2-40B4-BE49-F238E27FC236}">
                  <a16:creationId xmlns:a16="http://schemas.microsoft.com/office/drawing/2014/main" id="{2EB5E02F-D43A-46B2-A97B-DF969E2F8212}"/>
                </a:ext>
              </a:extLst>
            </p:cNvPr>
            <p:cNvSpPr/>
            <p:nvPr/>
          </p:nvSpPr>
          <p:spPr>
            <a:xfrm>
              <a:off x="1635814" y="3933371"/>
              <a:ext cx="251043" cy="232229"/>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A03AFB72-58BC-48BE-8FBF-01EA7B952E1D}"/>
                </a:ext>
              </a:extLst>
            </p:cNvPr>
            <p:cNvSpPr/>
            <p:nvPr/>
          </p:nvSpPr>
          <p:spPr>
            <a:xfrm>
              <a:off x="6302148" y="3933370"/>
              <a:ext cx="251043" cy="232229"/>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sp>
        <p:nvSpPr>
          <p:cNvPr id="12" name="Rectangle: Rounded Corners 11">
            <a:extLst>
              <a:ext uri="{FF2B5EF4-FFF2-40B4-BE49-F238E27FC236}">
                <a16:creationId xmlns:a16="http://schemas.microsoft.com/office/drawing/2014/main" id="{0C42F2BD-677B-4C48-8E2C-E25B679A1F9E}"/>
              </a:ext>
            </a:extLst>
          </p:cNvPr>
          <p:cNvSpPr/>
          <p:nvPr/>
        </p:nvSpPr>
        <p:spPr>
          <a:xfrm>
            <a:off x="1193800" y="1125894"/>
            <a:ext cx="10426700" cy="297854"/>
          </a:xfrm>
          <a:prstGeom prst="roundRect">
            <a:avLst/>
          </a:prstGeom>
          <a:ln>
            <a:solidFill>
              <a:schemeClr val="accent6">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a:t>How to create amplification and attenuation skyrmions using spin waves?</a:t>
            </a:r>
          </a:p>
        </p:txBody>
      </p:sp>
      <p:pic>
        <p:nvPicPr>
          <p:cNvPr id="14" name="Picture 13" descr="Shape, circle&#10;&#10;Description automatically generated">
            <a:extLst>
              <a:ext uri="{FF2B5EF4-FFF2-40B4-BE49-F238E27FC236}">
                <a16:creationId xmlns:a16="http://schemas.microsoft.com/office/drawing/2014/main" id="{AA1F3F97-3492-4D8B-8506-FD5AA1EF748A}"/>
              </a:ext>
            </a:extLst>
          </p:cNvPr>
          <p:cNvPicPr>
            <a:picLocks noChangeAspect="1"/>
          </p:cNvPicPr>
          <p:nvPr/>
        </p:nvPicPr>
        <p:blipFill>
          <a:blip r:embed="rId5"/>
          <a:stretch>
            <a:fillRect/>
          </a:stretch>
        </p:blipFill>
        <p:spPr>
          <a:xfrm>
            <a:off x="2852345" y="4850155"/>
            <a:ext cx="1225521" cy="1225521"/>
          </a:xfrm>
          <a:prstGeom prst="rect">
            <a:avLst/>
          </a:prstGeom>
        </p:spPr>
      </p:pic>
      <p:pic>
        <p:nvPicPr>
          <p:cNvPr id="16" name="Picture 15" descr="Circle&#10;&#10;Description automatically generated">
            <a:extLst>
              <a:ext uri="{FF2B5EF4-FFF2-40B4-BE49-F238E27FC236}">
                <a16:creationId xmlns:a16="http://schemas.microsoft.com/office/drawing/2014/main" id="{5C7B8937-3C5F-4626-933D-FB65B222286F}"/>
              </a:ext>
            </a:extLst>
          </p:cNvPr>
          <p:cNvPicPr>
            <a:picLocks noChangeAspect="1"/>
          </p:cNvPicPr>
          <p:nvPr/>
        </p:nvPicPr>
        <p:blipFill>
          <a:blip r:embed="rId6"/>
          <a:stretch>
            <a:fillRect/>
          </a:stretch>
        </p:blipFill>
        <p:spPr>
          <a:xfrm>
            <a:off x="7839961" y="4850154"/>
            <a:ext cx="1225521" cy="1225521"/>
          </a:xfrm>
          <a:prstGeom prst="rect">
            <a:avLst/>
          </a:prstGeom>
        </p:spPr>
      </p:pic>
      <p:graphicFrame>
        <p:nvGraphicFramePr>
          <p:cNvPr id="17" name="Diagram 16">
            <a:extLst>
              <a:ext uri="{FF2B5EF4-FFF2-40B4-BE49-F238E27FC236}">
                <a16:creationId xmlns:a16="http://schemas.microsoft.com/office/drawing/2014/main" id="{0E0E45B3-F8AC-4A59-A98E-011FB2F17933}"/>
              </a:ext>
            </a:extLst>
          </p:cNvPr>
          <p:cNvGraphicFramePr/>
          <p:nvPr>
            <p:extLst>
              <p:ext uri="{D42A27DB-BD31-4B8C-83A1-F6EECF244321}">
                <p14:modId xmlns:p14="http://schemas.microsoft.com/office/powerpoint/2010/main" val="821372776"/>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191690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C7EB9-38EE-4EF3-BFC5-2620482E4EA2}"/>
              </a:ext>
            </a:extLst>
          </p:cNvPr>
          <p:cNvSpPr>
            <a:spLocks noGrp="1"/>
          </p:cNvSpPr>
          <p:nvPr>
            <p:ph type="title"/>
          </p:nvPr>
        </p:nvSpPr>
        <p:spPr/>
        <p:txBody>
          <a:bodyPr/>
          <a:lstStyle/>
          <a:p>
            <a:r>
              <a:rPr lang="en-AU" b="1" dirty="0"/>
              <a:t>Experiment 1: </a:t>
            </a:r>
            <a:r>
              <a:rPr lang="en-US" b="1" dirty="0"/>
              <a:t>Single Skyrmion Analysis </a:t>
            </a:r>
          </a:p>
        </p:txBody>
      </p:sp>
      <p:pic>
        <p:nvPicPr>
          <p:cNvPr id="9" name="Content Placeholder 8">
            <a:extLst>
              <a:ext uri="{FF2B5EF4-FFF2-40B4-BE49-F238E27FC236}">
                <a16:creationId xmlns:a16="http://schemas.microsoft.com/office/drawing/2014/main" id="{AE406049-33F5-4082-AF2C-F9CB27D212DF}"/>
              </a:ext>
            </a:extLst>
          </p:cNvPr>
          <p:cNvPicPr>
            <a:picLocks noGrp="1" noChangeAspect="1"/>
          </p:cNvPicPr>
          <p:nvPr>
            <p:ph sz="quarter" idx="10"/>
          </p:nvPr>
        </p:nvPicPr>
        <p:blipFill>
          <a:blip r:embed="rId3"/>
          <a:stretch>
            <a:fillRect/>
          </a:stretch>
        </p:blipFill>
        <p:spPr>
          <a:xfrm>
            <a:off x="527805" y="2430636"/>
            <a:ext cx="7364186" cy="2266187"/>
          </a:xfrm>
          <a:prstGeom prst="rect">
            <a:avLst/>
          </a:prstGeom>
        </p:spPr>
      </p:pic>
      <p:sp>
        <p:nvSpPr>
          <p:cNvPr id="6" name="Slide Number Placeholder 5">
            <a:extLst>
              <a:ext uri="{FF2B5EF4-FFF2-40B4-BE49-F238E27FC236}">
                <a16:creationId xmlns:a16="http://schemas.microsoft.com/office/drawing/2014/main" id="{B1ABDD96-14AD-42C6-9D61-A7A1201DC63B}"/>
              </a:ext>
            </a:extLst>
          </p:cNvPr>
          <p:cNvSpPr>
            <a:spLocks noGrp="1"/>
          </p:cNvSpPr>
          <p:nvPr>
            <p:ph type="sldNum" sz="quarter" idx="4"/>
          </p:nvPr>
        </p:nvSpPr>
        <p:spPr/>
        <p:txBody>
          <a:bodyPr/>
          <a:lstStyle/>
          <a:p>
            <a:fld id="{9860EDB8-5305-433F-BE41-D7A86D811DB3}" type="slidenum">
              <a:rPr lang="en-US" smtClean="0"/>
              <a:pPr/>
              <a:t>18</a:t>
            </a:fld>
            <a:endParaRPr lang="en-US"/>
          </a:p>
        </p:txBody>
      </p:sp>
      <p:sp>
        <p:nvSpPr>
          <p:cNvPr id="10" name="Rectangle: Rounded Corners 9">
            <a:extLst>
              <a:ext uri="{FF2B5EF4-FFF2-40B4-BE49-F238E27FC236}">
                <a16:creationId xmlns:a16="http://schemas.microsoft.com/office/drawing/2014/main" id="{C52B9A26-2A69-4BEE-B6B8-ECB2FC006D94}"/>
              </a:ext>
            </a:extLst>
          </p:cNvPr>
          <p:cNvSpPr/>
          <p:nvPr/>
        </p:nvSpPr>
        <p:spPr>
          <a:xfrm>
            <a:off x="914051" y="1331937"/>
            <a:ext cx="10706449" cy="420138"/>
          </a:xfrm>
          <a:prstGeom prst="roundRect">
            <a:avLst/>
          </a:prstGeom>
          <a:ln>
            <a:solidFill>
              <a:schemeClr val="accent6">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a:t>How to create amplification and attenuation skyrmions using spin waves?</a:t>
            </a:r>
          </a:p>
        </p:txBody>
      </p:sp>
      <p:cxnSp>
        <p:nvCxnSpPr>
          <p:cNvPr id="12" name="Straight Arrow Connector 11">
            <a:extLst>
              <a:ext uri="{FF2B5EF4-FFF2-40B4-BE49-F238E27FC236}">
                <a16:creationId xmlns:a16="http://schemas.microsoft.com/office/drawing/2014/main" id="{376D24AB-CBFB-4805-AA4B-03FBA1A41487}"/>
              </a:ext>
            </a:extLst>
          </p:cNvPr>
          <p:cNvCxnSpPr/>
          <p:nvPr/>
        </p:nvCxnSpPr>
        <p:spPr>
          <a:xfrm>
            <a:off x="11384644" y="2295905"/>
            <a:ext cx="0" cy="885371"/>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graphicFrame>
        <p:nvGraphicFramePr>
          <p:cNvPr id="13" name="Table 13">
            <a:extLst>
              <a:ext uri="{FF2B5EF4-FFF2-40B4-BE49-F238E27FC236}">
                <a16:creationId xmlns:a16="http://schemas.microsoft.com/office/drawing/2014/main" id="{BD0A082E-84C3-48F1-98A9-C29BF84088E2}"/>
              </a:ext>
            </a:extLst>
          </p:cNvPr>
          <p:cNvGraphicFramePr>
            <a:graphicFrameLocks noGrp="1"/>
          </p:cNvGraphicFramePr>
          <p:nvPr>
            <p:extLst>
              <p:ext uri="{D42A27DB-BD31-4B8C-83A1-F6EECF244321}">
                <p14:modId xmlns:p14="http://schemas.microsoft.com/office/powerpoint/2010/main" val="866206775"/>
              </p:ext>
            </p:extLst>
          </p:nvPr>
        </p:nvGraphicFramePr>
        <p:xfrm>
          <a:off x="8812796" y="1845703"/>
          <a:ext cx="2394858" cy="1534166"/>
        </p:xfrm>
        <a:graphic>
          <a:graphicData uri="http://schemas.openxmlformats.org/drawingml/2006/table">
            <a:tbl>
              <a:tblPr firstRow="1" bandRow="1">
                <a:tableStyleId>{7E9639D4-E3E2-4D34-9284-5A2195B3D0D7}</a:tableStyleId>
              </a:tblPr>
              <a:tblGrid>
                <a:gridCol w="1197429">
                  <a:extLst>
                    <a:ext uri="{9D8B030D-6E8A-4147-A177-3AD203B41FA5}">
                      <a16:colId xmlns:a16="http://schemas.microsoft.com/office/drawing/2014/main" val="1546961192"/>
                    </a:ext>
                  </a:extLst>
                </a:gridCol>
                <a:gridCol w="1197429">
                  <a:extLst>
                    <a:ext uri="{9D8B030D-6E8A-4147-A177-3AD203B41FA5}">
                      <a16:colId xmlns:a16="http://schemas.microsoft.com/office/drawing/2014/main" val="901523134"/>
                    </a:ext>
                  </a:extLst>
                </a:gridCol>
              </a:tblGrid>
              <a:tr h="338581">
                <a:tc>
                  <a:txBody>
                    <a:bodyPr/>
                    <a:lstStyle/>
                    <a:p>
                      <a:r>
                        <a:rPr lang="en-US" sz="1400" dirty="0">
                          <a:latin typeface="Times New Roman" panose="02020603050405020304" pitchFamily="18" charset="0"/>
                          <a:cs typeface="Times New Roman" panose="02020603050405020304" pitchFamily="18" charset="0"/>
                        </a:rPr>
                        <a:t>Distance (nm)</a:t>
                      </a:r>
                    </a:p>
                  </a:txBody>
                  <a:tcPr/>
                </a:tc>
                <a:tc>
                  <a:txBody>
                    <a:bodyPr/>
                    <a:lstStyle/>
                    <a:p>
                      <a:r>
                        <a:rPr lang="en-US" sz="1400" dirty="0">
                          <a:latin typeface="Times New Roman" panose="02020603050405020304" pitchFamily="18" charset="0"/>
                          <a:cs typeface="Times New Roman" panose="02020603050405020304" pitchFamily="18" charset="0"/>
                        </a:rPr>
                        <a:t>Time(s)</a:t>
                      </a:r>
                    </a:p>
                  </a:txBody>
                  <a:tcPr/>
                </a:tc>
                <a:extLst>
                  <a:ext uri="{0D108BD9-81ED-4DB2-BD59-A6C34878D82A}">
                    <a16:rowId xmlns:a16="http://schemas.microsoft.com/office/drawing/2014/main" val="454042674"/>
                  </a:ext>
                </a:extLst>
              </a:tr>
              <a:tr h="355603">
                <a:tc>
                  <a:txBody>
                    <a:bodyPr/>
                    <a:lstStyle/>
                    <a:p>
                      <a:r>
                        <a:rPr lang="en-US" sz="1400" dirty="0">
                          <a:latin typeface="Times New Roman" panose="02020603050405020304" pitchFamily="18" charset="0"/>
                          <a:cs typeface="Times New Roman" panose="02020603050405020304" pitchFamily="18" charset="0"/>
                        </a:rPr>
                        <a:t>100</a:t>
                      </a:r>
                    </a:p>
                  </a:txBody>
                  <a:tcPr/>
                </a:tc>
                <a:tc>
                  <a:txBody>
                    <a:bodyPr/>
                    <a:lstStyle/>
                    <a:p>
                      <a:r>
                        <a:rPr lang="en-US" sz="1400" kern="1200" dirty="0">
                          <a:solidFill>
                            <a:schemeClr val="tx1"/>
                          </a:solidFill>
                          <a:effectLst/>
                          <a:latin typeface="Times New Roman" panose="02020603050405020304" pitchFamily="18" charset="0"/>
                          <a:ea typeface="+mn-ea"/>
                          <a:cs typeface="Times New Roman" panose="02020603050405020304" pitchFamily="18" charset="0"/>
                        </a:rPr>
                        <a:t>2.4E-09</a:t>
                      </a: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14661708"/>
                  </a:ext>
                </a:extLst>
              </a:tr>
              <a:tr h="355603">
                <a:tc>
                  <a:txBody>
                    <a:bodyPr/>
                    <a:lstStyle/>
                    <a:p>
                      <a:r>
                        <a:rPr lang="en-US" sz="1400" dirty="0">
                          <a:latin typeface="Times New Roman" panose="02020603050405020304" pitchFamily="18" charset="0"/>
                          <a:cs typeface="Times New Roman" panose="02020603050405020304" pitchFamily="18" charset="0"/>
                        </a:rPr>
                        <a:t>150</a:t>
                      </a:r>
                    </a:p>
                  </a:txBody>
                  <a:tcPr/>
                </a:tc>
                <a:tc>
                  <a:txBody>
                    <a:bodyPr/>
                    <a:lstStyle/>
                    <a:p>
                      <a:r>
                        <a:rPr lang="en-US" sz="1400" kern="1200" dirty="0">
                          <a:solidFill>
                            <a:schemeClr val="tx1"/>
                          </a:solidFill>
                          <a:effectLst/>
                          <a:latin typeface="Times New Roman" panose="02020603050405020304" pitchFamily="18" charset="0"/>
                          <a:ea typeface="+mn-ea"/>
                          <a:cs typeface="Times New Roman" panose="02020603050405020304" pitchFamily="18" charset="0"/>
                        </a:rPr>
                        <a:t>3.6E-08</a:t>
                      </a: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94876241"/>
                  </a:ext>
                </a:extLst>
              </a:tr>
              <a:tr h="0">
                <a:tc>
                  <a:txBody>
                    <a:bodyPr/>
                    <a:lstStyle/>
                    <a:p>
                      <a:r>
                        <a:rPr lang="en-US" sz="1400" dirty="0">
                          <a:latin typeface="Times New Roman" panose="02020603050405020304" pitchFamily="18" charset="0"/>
                          <a:cs typeface="Times New Roman" panose="02020603050405020304" pitchFamily="18" charset="0"/>
                        </a:rPr>
                        <a:t>200</a:t>
                      </a:r>
                    </a:p>
                  </a:txBody>
                  <a:tcPr/>
                </a:tc>
                <a:tc>
                  <a:txBody>
                    <a:bodyPr/>
                    <a:lstStyle/>
                    <a:p>
                      <a:r>
                        <a:rPr lang="en-US" sz="1400" kern="1200" dirty="0">
                          <a:solidFill>
                            <a:schemeClr val="tx1"/>
                          </a:solidFill>
                          <a:effectLst/>
                          <a:latin typeface="Times New Roman" panose="02020603050405020304" pitchFamily="18" charset="0"/>
                          <a:ea typeface="+mn-ea"/>
                          <a:cs typeface="Times New Roman" panose="02020603050405020304" pitchFamily="18" charset="0"/>
                        </a:rPr>
                        <a:t>4.0E-08</a:t>
                      </a: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24666474"/>
                  </a:ext>
                </a:extLst>
              </a:tr>
            </a:tbl>
          </a:graphicData>
        </a:graphic>
      </p:graphicFrame>
      <p:graphicFrame>
        <p:nvGraphicFramePr>
          <p:cNvPr id="14" name="Table 13">
            <a:extLst>
              <a:ext uri="{FF2B5EF4-FFF2-40B4-BE49-F238E27FC236}">
                <a16:creationId xmlns:a16="http://schemas.microsoft.com/office/drawing/2014/main" id="{D5094DB3-D90A-493E-BA57-C218B094228F}"/>
              </a:ext>
            </a:extLst>
          </p:cNvPr>
          <p:cNvGraphicFramePr>
            <a:graphicFrameLocks noGrp="1"/>
          </p:cNvGraphicFramePr>
          <p:nvPr>
            <p:extLst>
              <p:ext uri="{D42A27DB-BD31-4B8C-83A1-F6EECF244321}">
                <p14:modId xmlns:p14="http://schemas.microsoft.com/office/powerpoint/2010/main" val="3350071177"/>
              </p:ext>
            </p:extLst>
          </p:nvPr>
        </p:nvGraphicFramePr>
        <p:xfrm>
          <a:off x="8812796" y="3771031"/>
          <a:ext cx="2394858" cy="1610184"/>
        </p:xfrm>
        <a:graphic>
          <a:graphicData uri="http://schemas.openxmlformats.org/drawingml/2006/table">
            <a:tbl>
              <a:tblPr firstRow="1" bandRow="1">
                <a:tableStyleId>{7E9639D4-E3E2-4D34-9284-5A2195B3D0D7}</a:tableStyleId>
              </a:tblPr>
              <a:tblGrid>
                <a:gridCol w="1240962">
                  <a:extLst>
                    <a:ext uri="{9D8B030D-6E8A-4147-A177-3AD203B41FA5}">
                      <a16:colId xmlns:a16="http://schemas.microsoft.com/office/drawing/2014/main" val="1546961192"/>
                    </a:ext>
                  </a:extLst>
                </a:gridCol>
                <a:gridCol w="1153896">
                  <a:extLst>
                    <a:ext uri="{9D8B030D-6E8A-4147-A177-3AD203B41FA5}">
                      <a16:colId xmlns:a16="http://schemas.microsoft.com/office/drawing/2014/main" val="901523134"/>
                    </a:ext>
                  </a:extLst>
                </a:gridCol>
              </a:tblGrid>
              <a:tr h="346584">
                <a:tc>
                  <a:txBody>
                    <a:bodyPr/>
                    <a:lstStyle/>
                    <a:p>
                      <a:r>
                        <a:rPr lang="en-US" sz="1400" dirty="0">
                          <a:latin typeface="Times New Roman" panose="02020603050405020304" pitchFamily="18" charset="0"/>
                          <a:cs typeface="Times New Roman" panose="02020603050405020304" pitchFamily="18" charset="0"/>
                        </a:rPr>
                        <a:t>Distance (nm)</a:t>
                      </a:r>
                    </a:p>
                  </a:txBody>
                  <a:tcPr/>
                </a:tc>
                <a:tc>
                  <a:txBody>
                    <a:bodyPr/>
                    <a:lstStyle/>
                    <a:p>
                      <a:r>
                        <a:rPr lang="en-US" sz="1400" dirty="0">
                          <a:latin typeface="Times New Roman" panose="02020603050405020304" pitchFamily="18" charset="0"/>
                          <a:cs typeface="Times New Roman" panose="02020603050405020304" pitchFamily="18" charset="0"/>
                        </a:rPr>
                        <a:t>Time(s)</a:t>
                      </a:r>
                    </a:p>
                  </a:txBody>
                  <a:tcPr/>
                </a:tc>
                <a:extLst>
                  <a:ext uri="{0D108BD9-81ED-4DB2-BD59-A6C34878D82A}">
                    <a16:rowId xmlns:a16="http://schemas.microsoft.com/office/drawing/2014/main" val="454042674"/>
                  </a:ext>
                </a:extLst>
              </a:tr>
              <a:tr h="364008">
                <a:tc>
                  <a:txBody>
                    <a:bodyPr/>
                    <a:lstStyle/>
                    <a:p>
                      <a:r>
                        <a:rPr lang="en-US" sz="1400" dirty="0">
                          <a:latin typeface="Times New Roman" panose="02020603050405020304" pitchFamily="18" charset="0"/>
                          <a:cs typeface="Times New Roman" panose="02020603050405020304" pitchFamily="18" charset="0"/>
                        </a:rPr>
                        <a:t>Control</a:t>
                      </a:r>
                    </a:p>
                  </a:txBody>
                  <a:tcPr/>
                </a:tc>
                <a:tc>
                  <a:txBody>
                    <a:bodyPr/>
                    <a:lstStyle/>
                    <a:p>
                      <a:r>
                        <a:rPr lang="en-US" sz="1400" kern="1200" dirty="0">
                          <a:solidFill>
                            <a:schemeClr val="tx1"/>
                          </a:solidFill>
                          <a:effectLst/>
                          <a:latin typeface="Times New Roman" panose="02020603050405020304" pitchFamily="18" charset="0"/>
                          <a:ea typeface="+mn-ea"/>
                          <a:cs typeface="Times New Roman" panose="02020603050405020304" pitchFamily="18" charset="0"/>
                        </a:rPr>
                        <a:t>4.8E-08</a:t>
                      </a: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14661708"/>
                  </a:ext>
                </a:extLst>
              </a:tr>
              <a:tr h="364008">
                <a:tc>
                  <a:txBody>
                    <a:bodyPr/>
                    <a:lstStyle/>
                    <a:p>
                      <a:r>
                        <a:rPr lang="en-US" sz="1400" dirty="0">
                          <a:latin typeface="Times New Roman" panose="02020603050405020304" pitchFamily="18" charset="0"/>
                          <a:cs typeface="Times New Roman" panose="02020603050405020304" pitchFamily="18" charset="0"/>
                        </a:rPr>
                        <a:t>125</a:t>
                      </a:r>
                    </a:p>
                  </a:txBody>
                  <a:tcPr/>
                </a:tc>
                <a:tc>
                  <a:txBody>
                    <a:bodyPr/>
                    <a:lstStyle/>
                    <a:p>
                      <a:r>
                        <a:rPr lang="en-US" sz="1400" kern="1200" dirty="0">
                          <a:solidFill>
                            <a:schemeClr val="tx1"/>
                          </a:solidFill>
                          <a:effectLst/>
                          <a:latin typeface="Times New Roman" panose="02020603050405020304" pitchFamily="18" charset="0"/>
                          <a:ea typeface="+mn-ea"/>
                          <a:cs typeface="Times New Roman" panose="02020603050405020304" pitchFamily="18" charset="0"/>
                        </a:rPr>
                        <a:t>N/A</a:t>
                      </a: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94876241"/>
                  </a:ext>
                </a:extLst>
              </a:tr>
              <a:tr h="364008">
                <a:tc>
                  <a:txBody>
                    <a:bodyPr/>
                    <a:lstStyle/>
                    <a:p>
                      <a:r>
                        <a:rPr lang="en-US" sz="1400" dirty="0">
                          <a:latin typeface="Times New Roman" panose="02020603050405020304" pitchFamily="18" charset="0"/>
                          <a:cs typeface="Times New Roman" panose="02020603050405020304" pitchFamily="18" charset="0"/>
                        </a:rPr>
                        <a:t>175</a:t>
                      </a:r>
                    </a:p>
                  </a:txBody>
                  <a:tcPr/>
                </a:tc>
                <a:tc>
                  <a:txBody>
                    <a:bodyPr/>
                    <a:lstStyle/>
                    <a:p>
                      <a:r>
                        <a:rPr lang="en-US" sz="1400" kern="1200" dirty="0">
                          <a:solidFill>
                            <a:schemeClr val="tx1"/>
                          </a:solidFill>
                          <a:effectLst/>
                          <a:latin typeface="Times New Roman" panose="02020603050405020304" pitchFamily="18" charset="0"/>
                          <a:ea typeface="+mn-ea"/>
                          <a:cs typeface="Times New Roman" panose="02020603050405020304" pitchFamily="18" charset="0"/>
                        </a:rPr>
                        <a:t>4.9E-08</a:t>
                      </a: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24666474"/>
                  </a:ext>
                </a:extLst>
              </a:tr>
            </a:tbl>
          </a:graphicData>
        </a:graphic>
      </p:graphicFrame>
      <p:cxnSp>
        <p:nvCxnSpPr>
          <p:cNvPr id="15" name="Straight Arrow Connector 14">
            <a:extLst>
              <a:ext uri="{FF2B5EF4-FFF2-40B4-BE49-F238E27FC236}">
                <a16:creationId xmlns:a16="http://schemas.microsoft.com/office/drawing/2014/main" id="{DC648188-95D1-46DF-BB64-A9AB90764481}"/>
              </a:ext>
            </a:extLst>
          </p:cNvPr>
          <p:cNvCxnSpPr/>
          <p:nvPr/>
        </p:nvCxnSpPr>
        <p:spPr>
          <a:xfrm>
            <a:off x="11384644" y="4317548"/>
            <a:ext cx="0" cy="885371"/>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16" name="Arrow: Right 15">
            <a:extLst>
              <a:ext uri="{FF2B5EF4-FFF2-40B4-BE49-F238E27FC236}">
                <a16:creationId xmlns:a16="http://schemas.microsoft.com/office/drawing/2014/main" id="{868FEAA2-DC5D-435F-A7E7-71CF5BEA5214}"/>
              </a:ext>
            </a:extLst>
          </p:cNvPr>
          <p:cNvSpPr/>
          <p:nvPr/>
        </p:nvSpPr>
        <p:spPr>
          <a:xfrm>
            <a:off x="7891991" y="3429000"/>
            <a:ext cx="732124" cy="276369"/>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CEA9BCBD-B5B6-44FA-93E7-6B0F9EC7AFBA}"/>
              </a:ext>
            </a:extLst>
          </p:cNvPr>
          <p:cNvSpPr/>
          <p:nvPr/>
        </p:nvSpPr>
        <p:spPr>
          <a:xfrm>
            <a:off x="3251200" y="4194629"/>
            <a:ext cx="564896" cy="26307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855AAC06-DA30-45E4-921F-9D24AD4F3DE2}"/>
              </a:ext>
            </a:extLst>
          </p:cNvPr>
          <p:cNvSpPr txBox="1"/>
          <p:nvPr/>
        </p:nvSpPr>
        <p:spPr>
          <a:xfrm>
            <a:off x="404838" y="4925898"/>
            <a:ext cx="8319463"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5">
                    <a:lumMod val="75000"/>
                  </a:schemeClr>
                </a:solidFill>
              </a:rPr>
              <a:t>Amplification and attenuation </a:t>
            </a:r>
            <a:r>
              <a:rPr lang="en-US" dirty="0">
                <a:solidFill>
                  <a:schemeClr val="accent5">
                    <a:lumMod val="75000"/>
                  </a:schemeClr>
                </a:solidFill>
              </a:rPr>
              <a:t>occur at standing wave </a:t>
            </a:r>
            <a:r>
              <a:rPr lang="en-US" b="1" dirty="0">
                <a:solidFill>
                  <a:schemeClr val="accent5">
                    <a:lumMod val="75000"/>
                  </a:schemeClr>
                </a:solidFill>
              </a:rPr>
              <a:t>intervals of 50nm</a:t>
            </a:r>
          </a:p>
          <a:p>
            <a:pPr marL="285750" indent="-285750">
              <a:buFont typeface="Arial" panose="020B0604020202020204" pitchFamily="34" charset="0"/>
              <a:buChar char="•"/>
            </a:pPr>
            <a:r>
              <a:rPr lang="en-US" b="1" dirty="0">
                <a:solidFill>
                  <a:schemeClr val="accent5">
                    <a:lumMod val="75000"/>
                  </a:schemeClr>
                </a:solidFill>
              </a:rPr>
              <a:t>Further away</a:t>
            </a:r>
            <a:r>
              <a:rPr lang="en-US" dirty="0">
                <a:solidFill>
                  <a:schemeClr val="accent5">
                    <a:lumMod val="75000"/>
                  </a:schemeClr>
                </a:solidFill>
              </a:rPr>
              <a:t> single skyrmions are, the </a:t>
            </a:r>
            <a:r>
              <a:rPr lang="en-US" b="1" dirty="0">
                <a:solidFill>
                  <a:schemeClr val="accent5">
                    <a:lumMod val="75000"/>
                  </a:schemeClr>
                </a:solidFill>
              </a:rPr>
              <a:t>more reduced </a:t>
            </a:r>
            <a:r>
              <a:rPr lang="en-US" dirty="0">
                <a:solidFill>
                  <a:schemeClr val="accent5">
                    <a:lumMod val="75000"/>
                  </a:schemeClr>
                </a:solidFill>
              </a:rPr>
              <a:t>their effect  </a:t>
            </a:r>
          </a:p>
          <a:p>
            <a:pPr marL="285750" indent="-285750">
              <a:buFont typeface="Arial" panose="020B0604020202020204" pitchFamily="34" charset="0"/>
              <a:buChar char="•"/>
            </a:pPr>
            <a:r>
              <a:rPr lang="en-US" dirty="0">
                <a:solidFill>
                  <a:schemeClr val="accent2"/>
                </a:solidFill>
              </a:rPr>
              <a:t>175nm created a skyrmion in the STNO region despite being attenuation?</a:t>
            </a:r>
          </a:p>
        </p:txBody>
      </p:sp>
      <p:graphicFrame>
        <p:nvGraphicFramePr>
          <p:cNvPr id="20" name="Diagram 19">
            <a:extLst>
              <a:ext uri="{FF2B5EF4-FFF2-40B4-BE49-F238E27FC236}">
                <a16:creationId xmlns:a16="http://schemas.microsoft.com/office/drawing/2014/main" id="{FB1C3760-9254-4076-9C97-51729E056C77}"/>
              </a:ext>
            </a:extLst>
          </p:cNvPr>
          <p:cNvGraphicFramePr/>
          <p:nvPr>
            <p:extLst>
              <p:ext uri="{D42A27DB-BD31-4B8C-83A1-F6EECF244321}">
                <p14:modId xmlns:p14="http://schemas.microsoft.com/office/powerpoint/2010/main" val="821372776"/>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0603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DA202-D3C8-4580-87A2-731E7E2E5A78}"/>
              </a:ext>
            </a:extLst>
          </p:cNvPr>
          <p:cNvSpPr>
            <a:spLocks noGrp="1"/>
          </p:cNvSpPr>
          <p:nvPr>
            <p:ph type="title"/>
          </p:nvPr>
        </p:nvSpPr>
        <p:spPr/>
        <p:txBody>
          <a:bodyPr/>
          <a:lstStyle/>
          <a:p>
            <a:r>
              <a:rPr lang="en-AU" b="1" dirty="0"/>
              <a:t>Experiment 1: </a:t>
            </a:r>
            <a:r>
              <a:rPr lang="en-US" b="1" dirty="0"/>
              <a:t>Rectifying 175nm Results </a:t>
            </a:r>
          </a:p>
        </p:txBody>
      </p:sp>
      <p:sp>
        <p:nvSpPr>
          <p:cNvPr id="6" name="Slide Number Placeholder 5">
            <a:extLst>
              <a:ext uri="{FF2B5EF4-FFF2-40B4-BE49-F238E27FC236}">
                <a16:creationId xmlns:a16="http://schemas.microsoft.com/office/drawing/2014/main" id="{258E2CD3-7D2D-42CB-83BE-33D19063E369}"/>
              </a:ext>
            </a:extLst>
          </p:cNvPr>
          <p:cNvSpPr>
            <a:spLocks noGrp="1"/>
          </p:cNvSpPr>
          <p:nvPr>
            <p:ph type="sldNum" sz="quarter" idx="4"/>
          </p:nvPr>
        </p:nvSpPr>
        <p:spPr/>
        <p:txBody>
          <a:bodyPr/>
          <a:lstStyle/>
          <a:p>
            <a:fld id="{9860EDB8-5305-433F-BE41-D7A86D811DB3}" type="slidenum">
              <a:rPr lang="en-US" smtClean="0"/>
              <a:pPr/>
              <a:t>19</a:t>
            </a:fld>
            <a:endParaRPr lang="en-US"/>
          </a:p>
        </p:txBody>
      </p:sp>
      <p:grpSp>
        <p:nvGrpSpPr>
          <p:cNvPr id="7" name="Group 6">
            <a:extLst>
              <a:ext uri="{FF2B5EF4-FFF2-40B4-BE49-F238E27FC236}">
                <a16:creationId xmlns:a16="http://schemas.microsoft.com/office/drawing/2014/main" id="{62ABEA3F-AF42-4B91-82E5-CCF497EFCFA8}"/>
              </a:ext>
            </a:extLst>
          </p:cNvPr>
          <p:cNvGrpSpPr/>
          <p:nvPr/>
        </p:nvGrpSpPr>
        <p:grpSpPr>
          <a:xfrm>
            <a:off x="7773035" y="1662929"/>
            <a:ext cx="3847465" cy="4286886"/>
            <a:chOff x="0" y="0"/>
            <a:chExt cx="4621530" cy="5622812"/>
          </a:xfrm>
        </p:grpSpPr>
        <p:pic>
          <p:nvPicPr>
            <p:cNvPr id="8" name="Picture 7" descr="Chart, histogram&#10;&#10;Description automatically generated">
              <a:extLst>
                <a:ext uri="{FF2B5EF4-FFF2-40B4-BE49-F238E27FC236}">
                  <a16:creationId xmlns:a16="http://schemas.microsoft.com/office/drawing/2014/main" id="{20A902DC-33AE-43DD-BBEF-3CCAA2276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56347"/>
              <a:ext cx="4621530" cy="3466465"/>
            </a:xfrm>
            <a:prstGeom prst="rect">
              <a:avLst/>
            </a:prstGeom>
          </p:spPr>
        </p:pic>
        <p:grpSp>
          <p:nvGrpSpPr>
            <p:cNvPr id="9" name="Group 8">
              <a:extLst>
                <a:ext uri="{FF2B5EF4-FFF2-40B4-BE49-F238E27FC236}">
                  <a16:creationId xmlns:a16="http://schemas.microsoft.com/office/drawing/2014/main" id="{6A28BCCA-A6CE-458A-8131-2B8A3E0B41AD}"/>
                </a:ext>
              </a:extLst>
            </p:cNvPr>
            <p:cNvGrpSpPr/>
            <p:nvPr/>
          </p:nvGrpSpPr>
          <p:grpSpPr>
            <a:xfrm>
              <a:off x="313898" y="0"/>
              <a:ext cx="3998594" cy="2155825"/>
              <a:chOff x="0" y="0"/>
              <a:chExt cx="5894952" cy="2947670"/>
            </a:xfrm>
          </p:grpSpPr>
          <p:pic>
            <p:nvPicPr>
              <p:cNvPr id="10" name="Picture 9">
                <a:extLst>
                  <a:ext uri="{FF2B5EF4-FFF2-40B4-BE49-F238E27FC236}">
                    <a16:creationId xmlns:a16="http://schemas.microsoft.com/office/drawing/2014/main" id="{D2320B9F-9652-454B-A1FA-0B0C39198F6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7917" y="0"/>
                <a:ext cx="2947035" cy="2947035"/>
              </a:xfrm>
              <a:prstGeom prst="rect">
                <a:avLst/>
              </a:prstGeom>
              <a:noFill/>
              <a:ln>
                <a:noFill/>
              </a:ln>
            </p:spPr>
          </p:pic>
          <p:pic>
            <p:nvPicPr>
              <p:cNvPr id="11" name="Picture 10">
                <a:extLst>
                  <a:ext uri="{FF2B5EF4-FFF2-40B4-BE49-F238E27FC236}">
                    <a16:creationId xmlns:a16="http://schemas.microsoft.com/office/drawing/2014/main" id="{B70C70C1-B8DC-4D2B-BFC4-1D7A4AA11A3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2947670" cy="2947670"/>
              </a:xfrm>
              <a:prstGeom prst="rect">
                <a:avLst/>
              </a:prstGeom>
              <a:noFill/>
              <a:ln>
                <a:noFill/>
              </a:ln>
            </p:spPr>
          </p:pic>
        </p:grpSp>
      </p:grpSp>
      <p:pic>
        <p:nvPicPr>
          <p:cNvPr id="12" name="Picture 11" descr="Chart&#10;&#10;Description automatically generated">
            <a:extLst>
              <a:ext uri="{FF2B5EF4-FFF2-40B4-BE49-F238E27FC236}">
                <a16:creationId xmlns:a16="http://schemas.microsoft.com/office/drawing/2014/main" id="{499C6CE2-36A5-418B-90E3-EF0B6EECBC5D}"/>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069041" y="3331598"/>
            <a:ext cx="3977877" cy="2561572"/>
          </a:xfrm>
          <a:prstGeom prst="rect">
            <a:avLst/>
          </a:prstGeom>
        </p:spPr>
      </p:pic>
      <p:pic>
        <p:nvPicPr>
          <p:cNvPr id="14" name="Picture 13" descr="Circle&#10;&#10;Description automatically generated">
            <a:extLst>
              <a:ext uri="{FF2B5EF4-FFF2-40B4-BE49-F238E27FC236}">
                <a16:creationId xmlns:a16="http://schemas.microsoft.com/office/drawing/2014/main" id="{33B62D8D-9938-4B81-B752-5393659FB469}"/>
              </a:ext>
            </a:extLst>
          </p:cNvPr>
          <p:cNvPicPr>
            <a:picLocks noChangeAspect="1"/>
          </p:cNvPicPr>
          <p:nvPr/>
        </p:nvPicPr>
        <p:blipFill>
          <a:blip r:embed="rId7"/>
          <a:stretch>
            <a:fillRect/>
          </a:stretch>
        </p:blipFill>
        <p:spPr>
          <a:xfrm>
            <a:off x="5117515" y="1585347"/>
            <a:ext cx="1720850" cy="1720850"/>
          </a:xfrm>
          <a:prstGeom prst="rect">
            <a:avLst/>
          </a:prstGeom>
        </p:spPr>
      </p:pic>
      <p:sp>
        <p:nvSpPr>
          <p:cNvPr id="15" name="Rectangle 14">
            <a:extLst>
              <a:ext uri="{FF2B5EF4-FFF2-40B4-BE49-F238E27FC236}">
                <a16:creationId xmlns:a16="http://schemas.microsoft.com/office/drawing/2014/main" id="{6EF32681-18C3-4FCD-984A-C4544AD88F4A}"/>
              </a:ext>
            </a:extLst>
          </p:cNvPr>
          <p:cNvSpPr/>
          <p:nvPr/>
        </p:nvSpPr>
        <p:spPr>
          <a:xfrm>
            <a:off x="4068223" y="4250580"/>
            <a:ext cx="262460" cy="297854"/>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4A0BB83-1A12-400E-A054-67F7B52973E2}"/>
                  </a:ext>
                </a:extLst>
              </p:cNvPr>
              <p:cNvSpPr txBox="1"/>
              <p:nvPr/>
            </p:nvSpPr>
            <p:spPr>
              <a:xfrm>
                <a:off x="539496" y="1905000"/>
                <a:ext cx="3271450" cy="3970318"/>
              </a:xfrm>
              <a:prstGeom prst="rect">
                <a:avLst/>
              </a:prstGeom>
              <a:noFill/>
            </p:spPr>
            <p:txBody>
              <a:bodyPr wrap="square" rtlCol="0">
                <a:spAutoFit/>
              </a:bodyPr>
              <a:lstStyle/>
              <a:p>
                <a:r>
                  <a:rPr lang="en-US" dirty="0"/>
                  <a:t>The spin waves in the STNO region with no skyrmion are biased to forming a skyrmion.</a:t>
                </a:r>
              </a:p>
              <a:p>
                <a:endParaRPr lang="en-US" dirty="0"/>
              </a:p>
              <a:p>
                <a:r>
                  <a:rPr lang="en-US" dirty="0"/>
                  <a:t>175nm is attenuating the spin waves since time taken to form the skyrmion in the SNTO region is delayed. </a:t>
                </a:r>
              </a:p>
              <a:p>
                <a:endParaRPr lang="en-US" dirty="0"/>
              </a:p>
              <a:p>
                <a:r>
                  <a:rPr lang="en-US" dirty="0"/>
                  <a:t>To avoid skyrmion nucleation in the STNO region, we can decrease interfacial DMI from </a:t>
                </a:r>
                <a14:m>
                  <m:oMath xmlns:m="http://schemas.openxmlformats.org/officeDocument/2006/math">
                    <m:r>
                      <a:rPr lang="en-US" i="1" dirty="0" smtClean="0">
                        <a:latin typeface="Cambria Math" panose="02040503050406030204" pitchFamily="18" charset="0"/>
                      </a:rPr>
                      <m:t>3.5</m:t>
                    </m:r>
                    <m:r>
                      <a:rPr lang="en-US"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10</m:t>
                        </m:r>
                      </m:e>
                      <m:sup>
                        <m:r>
                          <a:rPr lang="en-US" b="0" i="1" dirty="0" smtClean="0">
                            <a:latin typeface="Cambria Math" panose="02040503050406030204" pitchFamily="18" charset="0"/>
                            <a:ea typeface="Cambria Math" panose="02040503050406030204" pitchFamily="18" charset="0"/>
                          </a:rPr>
                          <m:t>−3</m:t>
                        </m:r>
                      </m:sup>
                    </m:sSup>
                    <m:r>
                      <a:rPr lang="en-US" i="1" dirty="0" smtClean="0">
                        <a:latin typeface="Cambria Math" panose="02040503050406030204" pitchFamily="18" charset="0"/>
                      </a:rPr>
                      <m:t> </m:t>
                    </m:r>
                    <m:r>
                      <a:rPr lang="en-US" i="1" dirty="0" smtClean="0">
                        <a:latin typeface="Cambria Math" panose="02040503050406030204" pitchFamily="18" charset="0"/>
                      </a:rPr>
                      <m:t>𝐽</m:t>
                    </m:r>
                    <m:r>
                      <a:rPr lang="en-US"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𝑚</m:t>
                        </m:r>
                      </m:e>
                      <m:sup>
                        <m:r>
                          <a:rPr lang="en-US" b="0" i="1" dirty="0" smtClean="0">
                            <a:latin typeface="Cambria Math" panose="02040503050406030204" pitchFamily="18" charset="0"/>
                          </a:rPr>
                          <m:t>2</m:t>
                        </m:r>
                      </m:sup>
                    </m:sSup>
                    <m:r>
                      <a:rPr lang="en-US" i="1" dirty="0" smtClean="0">
                        <a:latin typeface="Cambria Math" panose="02040503050406030204" pitchFamily="18" charset="0"/>
                      </a:rPr>
                      <m:t> </m:t>
                    </m:r>
                  </m:oMath>
                </a14:m>
                <a:r>
                  <a:rPr lang="en-US" dirty="0"/>
                  <a:t>to </a:t>
                </a:r>
                <a14:m>
                  <m:oMath xmlns:m="http://schemas.openxmlformats.org/officeDocument/2006/math">
                    <m:r>
                      <a:rPr lang="en-US" i="1" dirty="0">
                        <a:latin typeface="Cambria Math" panose="02040503050406030204" pitchFamily="18" charset="0"/>
                      </a:rPr>
                      <m:t>3.</m:t>
                    </m:r>
                    <m:r>
                      <a:rPr lang="en-US" b="0" i="1" dirty="0" smtClean="0">
                        <a:latin typeface="Cambria Math" panose="02040503050406030204" pitchFamily="18" charset="0"/>
                      </a:rPr>
                      <m:t>0</m:t>
                    </m:r>
                    <m:r>
                      <a:rPr lang="en-US" i="1" dirty="0">
                        <a:latin typeface="Cambria Math" panose="02040503050406030204" pitchFamily="18" charset="0"/>
                        <a:ea typeface="Cambria Math" panose="02040503050406030204" pitchFamily="18" charset="0"/>
                      </a:rPr>
                      <m:t>×</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10</m:t>
                        </m:r>
                      </m:e>
                      <m:sup>
                        <m:r>
                          <a:rPr lang="en-US" i="1" dirty="0">
                            <a:latin typeface="Cambria Math" panose="02040503050406030204" pitchFamily="18" charset="0"/>
                            <a:ea typeface="Cambria Math" panose="02040503050406030204" pitchFamily="18" charset="0"/>
                          </a:rPr>
                          <m:t>−3</m:t>
                        </m:r>
                      </m:sup>
                    </m:sSup>
                    <m:r>
                      <a:rPr lang="en-US" i="1" dirty="0">
                        <a:latin typeface="Cambria Math" panose="02040503050406030204" pitchFamily="18" charset="0"/>
                      </a:rPr>
                      <m:t> </m:t>
                    </m:r>
                    <m:r>
                      <a:rPr lang="en-US" i="1" dirty="0">
                        <a:latin typeface="Cambria Math" panose="02040503050406030204" pitchFamily="18" charset="0"/>
                      </a:rPr>
                      <m:t>𝐽</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r>
                      <a:rPr lang="en-US" i="1" dirty="0">
                        <a:latin typeface="Cambria Math" panose="02040503050406030204" pitchFamily="18" charset="0"/>
                      </a:rPr>
                      <m:t> </m:t>
                    </m:r>
                  </m:oMath>
                </a14:m>
                <a:endParaRPr lang="en-US" dirty="0"/>
              </a:p>
            </p:txBody>
          </p:sp>
        </mc:Choice>
        <mc:Fallback xmlns="">
          <p:sp>
            <p:nvSpPr>
              <p:cNvPr id="16" name="TextBox 15">
                <a:extLst>
                  <a:ext uri="{FF2B5EF4-FFF2-40B4-BE49-F238E27FC236}">
                    <a16:creationId xmlns:a16="http://schemas.microsoft.com/office/drawing/2014/main" id="{E4A0BB83-1A12-400E-A054-67F7B52973E2}"/>
                  </a:ext>
                </a:extLst>
              </p:cNvPr>
              <p:cNvSpPr txBox="1">
                <a:spLocks noRot="1" noChangeAspect="1" noMove="1" noResize="1" noEditPoints="1" noAdjustHandles="1" noChangeArrowheads="1" noChangeShapeType="1" noTextEdit="1"/>
              </p:cNvSpPr>
              <p:nvPr/>
            </p:nvSpPr>
            <p:spPr>
              <a:xfrm>
                <a:off x="539496" y="1905000"/>
                <a:ext cx="3271450" cy="3970318"/>
              </a:xfrm>
              <a:prstGeom prst="rect">
                <a:avLst/>
              </a:prstGeom>
              <a:blipFill>
                <a:blip r:embed="rId8"/>
                <a:stretch>
                  <a:fillRect l="-1679" t="-768" r="-746" b="-614"/>
                </a:stretch>
              </a:blipFill>
            </p:spPr>
            <p:txBody>
              <a:bodyPr/>
              <a:lstStyle/>
              <a:p>
                <a:r>
                  <a:rPr lang="en-US">
                    <a:noFill/>
                  </a:rPr>
                  <a:t> </a:t>
                </a:r>
              </a:p>
            </p:txBody>
          </p:sp>
        </mc:Fallback>
      </mc:AlternateContent>
      <p:graphicFrame>
        <p:nvGraphicFramePr>
          <p:cNvPr id="17" name="Diagram 16">
            <a:extLst>
              <a:ext uri="{FF2B5EF4-FFF2-40B4-BE49-F238E27FC236}">
                <a16:creationId xmlns:a16="http://schemas.microsoft.com/office/drawing/2014/main" id="{B2035BF9-DFB6-4291-8426-D83A01DB00CD}"/>
              </a:ext>
            </a:extLst>
          </p:cNvPr>
          <p:cNvGraphicFramePr/>
          <p:nvPr>
            <p:extLst>
              <p:ext uri="{D42A27DB-BD31-4B8C-83A1-F6EECF244321}">
                <p14:modId xmlns:p14="http://schemas.microsoft.com/office/powerpoint/2010/main" val="821372776"/>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988625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9C299-F5B9-4514-AA10-664357571C24}"/>
              </a:ext>
            </a:extLst>
          </p:cNvPr>
          <p:cNvSpPr>
            <a:spLocks noGrp="1"/>
          </p:cNvSpPr>
          <p:nvPr>
            <p:ph type="title"/>
          </p:nvPr>
        </p:nvSpPr>
        <p:spPr/>
        <p:txBody>
          <a:bodyPr/>
          <a:lstStyle/>
          <a:p>
            <a:r>
              <a:rPr lang="en-US" b="1" dirty="0"/>
              <a:t>Executive Summary</a:t>
            </a:r>
          </a:p>
        </p:txBody>
      </p:sp>
      <p:sp>
        <p:nvSpPr>
          <p:cNvPr id="6" name="Slide Number Placeholder 5">
            <a:extLst>
              <a:ext uri="{FF2B5EF4-FFF2-40B4-BE49-F238E27FC236}">
                <a16:creationId xmlns:a16="http://schemas.microsoft.com/office/drawing/2014/main" id="{7B572834-0567-44F5-A283-A04AC43A1C93}"/>
              </a:ext>
            </a:extLst>
          </p:cNvPr>
          <p:cNvSpPr>
            <a:spLocks noGrp="1"/>
          </p:cNvSpPr>
          <p:nvPr>
            <p:ph type="sldNum" sz="quarter" idx="4"/>
          </p:nvPr>
        </p:nvSpPr>
        <p:spPr>
          <a:xfrm>
            <a:off x="8288787" y="6428128"/>
            <a:ext cx="3276600" cy="365125"/>
          </a:xfrm>
        </p:spPr>
        <p:txBody>
          <a:bodyPr/>
          <a:lstStyle/>
          <a:p>
            <a:fld id="{9860EDB8-5305-433F-BE41-D7A86D811DB3}" type="slidenum">
              <a:rPr lang="en-US" smtClean="0"/>
              <a:pPr/>
              <a:t>2</a:t>
            </a:fld>
            <a:endParaRPr lang="en-US" dirty="0"/>
          </a:p>
        </p:txBody>
      </p:sp>
      <p:sp>
        <p:nvSpPr>
          <p:cNvPr id="7" name="TextBox 6">
            <a:extLst>
              <a:ext uri="{FF2B5EF4-FFF2-40B4-BE49-F238E27FC236}">
                <a16:creationId xmlns:a16="http://schemas.microsoft.com/office/drawing/2014/main" id="{43FD9676-D461-4D41-BDF1-5E9B2E0F0D0A}"/>
              </a:ext>
            </a:extLst>
          </p:cNvPr>
          <p:cNvSpPr txBox="1"/>
          <p:nvPr/>
        </p:nvSpPr>
        <p:spPr>
          <a:xfrm>
            <a:off x="1822775" y="1434804"/>
            <a:ext cx="3036572" cy="738664"/>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Current artificial synaptic devices that use displacement </a:t>
            </a:r>
            <a:r>
              <a:rPr lang="en-US" sz="1400" b="1" dirty="0"/>
              <a:t>are limited by device size </a:t>
            </a:r>
          </a:p>
        </p:txBody>
      </p:sp>
      <p:sp>
        <p:nvSpPr>
          <p:cNvPr id="10" name="TextBox 9">
            <a:extLst>
              <a:ext uri="{FF2B5EF4-FFF2-40B4-BE49-F238E27FC236}">
                <a16:creationId xmlns:a16="http://schemas.microsoft.com/office/drawing/2014/main" id="{2814AD69-05E1-441A-A340-C9851202A06C}"/>
              </a:ext>
            </a:extLst>
          </p:cNvPr>
          <p:cNvSpPr txBox="1"/>
          <p:nvPr/>
        </p:nvSpPr>
        <p:spPr>
          <a:xfrm>
            <a:off x="5158855" y="1449729"/>
            <a:ext cx="3036572" cy="738664"/>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Current artificial synaptic devices that store weights are </a:t>
            </a:r>
            <a:r>
              <a:rPr lang="en-US" sz="1400" b="1" dirty="0"/>
              <a:t>limited by the number of the skyrmions  </a:t>
            </a:r>
          </a:p>
        </p:txBody>
      </p:sp>
      <p:sp>
        <p:nvSpPr>
          <p:cNvPr id="11" name="TextBox 10">
            <a:extLst>
              <a:ext uri="{FF2B5EF4-FFF2-40B4-BE49-F238E27FC236}">
                <a16:creationId xmlns:a16="http://schemas.microsoft.com/office/drawing/2014/main" id="{1FC3A282-987B-41D5-902A-813500E6AF2C}"/>
              </a:ext>
            </a:extLst>
          </p:cNvPr>
          <p:cNvSpPr txBox="1"/>
          <p:nvPr/>
        </p:nvSpPr>
        <p:spPr>
          <a:xfrm>
            <a:off x="8539316" y="1449729"/>
            <a:ext cx="3109202" cy="738664"/>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The resolution of firing is often not analogue, but </a:t>
            </a:r>
            <a:r>
              <a:rPr lang="en-US" sz="1400" b="1" dirty="0"/>
              <a:t>dependent on the number of skyrmions</a:t>
            </a:r>
          </a:p>
        </p:txBody>
      </p:sp>
      <p:cxnSp>
        <p:nvCxnSpPr>
          <p:cNvPr id="14" name="Straight Connector 13">
            <a:extLst>
              <a:ext uri="{FF2B5EF4-FFF2-40B4-BE49-F238E27FC236}">
                <a16:creationId xmlns:a16="http://schemas.microsoft.com/office/drawing/2014/main" id="{2F5DAFAE-25CC-4A09-956F-1EA94C035C6F}"/>
              </a:ext>
            </a:extLst>
          </p:cNvPr>
          <p:cNvCxnSpPr>
            <a:cxnSpLocks/>
          </p:cNvCxnSpPr>
          <p:nvPr/>
        </p:nvCxnSpPr>
        <p:spPr>
          <a:xfrm>
            <a:off x="1373989" y="1449729"/>
            <a:ext cx="0" cy="738664"/>
          </a:xfrm>
          <a:prstGeom prst="line">
            <a:avLst/>
          </a:prstGeom>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50C1C891-38BE-4982-B9F4-4986AD48C353}"/>
              </a:ext>
            </a:extLst>
          </p:cNvPr>
          <p:cNvSpPr txBox="1"/>
          <p:nvPr/>
        </p:nvSpPr>
        <p:spPr>
          <a:xfrm>
            <a:off x="0" y="1665173"/>
            <a:ext cx="1373989" cy="307777"/>
          </a:xfrm>
          <a:prstGeom prst="rect">
            <a:avLst/>
          </a:prstGeom>
          <a:noFill/>
        </p:spPr>
        <p:txBody>
          <a:bodyPr wrap="square" rtlCol="0">
            <a:spAutoFit/>
          </a:bodyPr>
          <a:lstStyle/>
          <a:p>
            <a:r>
              <a:rPr lang="en-US" sz="1400" dirty="0"/>
              <a:t>Considerations</a:t>
            </a:r>
          </a:p>
        </p:txBody>
      </p:sp>
      <p:cxnSp>
        <p:nvCxnSpPr>
          <p:cNvPr id="17" name="Straight Connector 16">
            <a:extLst>
              <a:ext uri="{FF2B5EF4-FFF2-40B4-BE49-F238E27FC236}">
                <a16:creationId xmlns:a16="http://schemas.microsoft.com/office/drawing/2014/main" id="{A432C03C-4E4B-487D-A213-5707933573C5}"/>
              </a:ext>
            </a:extLst>
          </p:cNvPr>
          <p:cNvCxnSpPr>
            <a:cxnSpLocks/>
          </p:cNvCxnSpPr>
          <p:nvPr/>
        </p:nvCxnSpPr>
        <p:spPr>
          <a:xfrm>
            <a:off x="1373989" y="2595889"/>
            <a:ext cx="0" cy="738664"/>
          </a:xfrm>
          <a:prstGeom prst="line">
            <a:avLst/>
          </a:prstGeom>
          <a:ln/>
        </p:spPr>
        <p:style>
          <a:lnRef idx="2">
            <a:schemeClr val="accent6"/>
          </a:lnRef>
          <a:fillRef idx="0">
            <a:schemeClr val="accent6"/>
          </a:fillRef>
          <a:effectRef idx="1">
            <a:schemeClr val="accent6"/>
          </a:effectRef>
          <a:fontRef idx="minor">
            <a:schemeClr val="tx1"/>
          </a:fontRef>
        </p:style>
      </p:cxnSp>
      <p:sp>
        <p:nvSpPr>
          <p:cNvPr id="18" name="TextBox 17">
            <a:extLst>
              <a:ext uri="{FF2B5EF4-FFF2-40B4-BE49-F238E27FC236}">
                <a16:creationId xmlns:a16="http://schemas.microsoft.com/office/drawing/2014/main" id="{859786EC-697B-4191-9573-678F047D691D}"/>
              </a:ext>
            </a:extLst>
          </p:cNvPr>
          <p:cNvSpPr txBox="1"/>
          <p:nvPr/>
        </p:nvSpPr>
        <p:spPr>
          <a:xfrm>
            <a:off x="0" y="2811333"/>
            <a:ext cx="1373989" cy="307777"/>
          </a:xfrm>
          <a:prstGeom prst="rect">
            <a:avLst/>
          </a:prstGeom>
          <a:noFill/>
        </p:spPr>
        <p:txBody>
          <a:bodyPr wrap="square" rtlCol="0">
            <a:spAutoFit/>
          </a:bodyPr>
          <a:lstStyle/>
          <a:p>
            <a:pPr algn="ctr"/>
            <a:r>
              <a:rPr lang="en-US" sz="1400" dirty="0"/>
              <a:t>Objective</a:t>
            </a:r>
          </a:p>
        </p:txBody>
      </p:sp>
      <p:sp>
        <p:nvSpPr>
          <p:cNvPr id="19" name="TextBox 18">
            <a:extLst>
              <a:ext uri="{FF2B5EF4-FFF2-40B4-BE49-F238E27FC236}">
                <a16:creationId xmlns:a16="http://schemas.microsoft.com/office/drawing/2014/main" id="{C2CAD71D-E96D-47AA-A91C-DA2EB6525552}"/>
              </a:ext>
            </a:extLst>
          </p:cNvPr>
          <p:cNvSpPr txBox="1"/>
          <p:nvPr/>
        </p:nvSpPr>
        <p:spPr>
          <a:xfrm>
            <a:off x="-10" y="4073009"/>
            <a:ext cx="1373989" cy="307777"/>
          </a:xfrm>
          <a:prstGeom prst="rect">
            <a:avLst/>
          </a:prstGeom>
          <a:noFill/>
        </p:spPr>
        <p:txBody>
          <a:bodyPr wrap="square" rtlCol="0">
            <a:spAutoFit/>
          </a:bodyPr>
          <a:lstStyle/>
          <a:p>
            <a:pPr algn="ctr"/>
            <a:r>
              <a:rPr lang="en-US" sz="1400" dirty="0"/>
              <a:t>Proposal</a:t>
            </a:r>
          </a:p>
        </p:txBody>
      </p:sp>
      <p:sp>
        <p:nvSpPr>
          <p:cNvPr id="20" name="TextBox 19">
            <a:extLst>
              <a:ext uri="{FF2B5EF4-FFF2-40B4-BE49-F238E27FC236}">
                <a16:creationId xmlns:a16="http://schemas.microsoft.com/office/drawing/2014/main" id="{9A2DFA5A-33E4-4909-9DAA-7775DB723C1E}"/>
              </a:ext>
            </a:extLst>
          </p:cNvPr>
          <p:cNvSpPr txBox="1"/>
          <p:nvPr/>
        </p:nvSpPr>
        <p:spPr>
          <a:xfrm>
            <a:off x="1705757" y="2595889"/>
            <a:ext cx="9914742"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dirty="0"/>
              <a:t>How can spin-wave mediated skyrmionics overcome the limitations faced by current skyrmionics synaptic devices? </a:t>
            </a:r>
          </a:p>
        </p:txBody>
      </p:sp>
      <p:cxnSp>
        <p:nvCxnSpPr>
          <p:cNvPr id="22" name="Straight Connector 21">
            <a:extLst>
              <a:ext uri="{FF2B5EF4-FFF2-40B4-BE49-F238E27FC236}">
                <a16:creationId xmlns:a16="http://schemas.microsoft.com/office/drawing/2014/main" id="{82CE15DC-C12A-4202-8932-B4B42259ABC9}"/>
              </a:ext>
            </a:extLst>
          </p:cNvPr>
          <p:cNvCxnSpPr>
            <a:cxnSpLocks/>
          </p:cNvCxnSpPr>
          <p:nvPr/>
        </p:nvCxnSpPr>
        <p:spPr>
          <a:xfrm>
            <a:off x="1373988" y="3613604"/>
            <a:ext cx="0" cy="1150561"/>
          </a:xfrm>
          <a:prstGeom prst="line">
            <a:avLst/>
          </a:prstGeom>
          <a:ln/>
        </p:spPr>
        <p:style>
          <a:lnRef idx="3">
            <a:schemeClr val="accent2"/>
          </a:lnRef>
          <a:fillRef idx="0">
            <a:schemeClr val="accent2"/>
          </a:fillRef>
          <a:effectRef idx="2">
            <a:schemeClr val="accent2"/>
          </a:effectRef>
          <a:fontRef idx="minor">
            <a:schemeClr val="tx1"/>
          </a:fontRef>
        </p:style>
      </p:cxnSp>
      <p:sp>
        <p:nvSpPr>
          <p:cNvPr id="24" name="TextBox 23">
            <a:extLst>
              <a:ext uri="{FF2B5EF4-FFF2-40B4-BE49-F238E27FC236}">
                <a16:creationId xmlns:a16="http://schemas.microsoft.com/office/drawing/2014/main" id="{60F145F1-45C1-4915-82C4-DD97191B0B69}"/>
              </a:ext>
            </a:extLst>
          </p:cNvPr>
          <p:cNvSpPr txBox="1"/>
          <p:nvPr/>
        </p:nvSpPr>
        <p:spPr>
          <a:xfrm>
            <a:off x="1699193" y="3572086"/>
            <a:ext cx="9949323" cy="1477328"/>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en-US" dirty="0"/>
          </a:p>
          <a:p>
            <a:endParaRPr lang="en-US" dirty="0"/>
          </a:p>
          <a:p>
            <a:pPr algn="ctr"/>
            <a:r>
              <a:rPr lang="en-US" dirty="0"/>
              <a:t>Using the arrangement of skyrmions to mediate the interfering waves offers promise in developing a spin-wave mediated spiking neuron which can overcome limitations of size and dependencies on the number of skyrmions</a:t>
            </a:r>
          </a:p>
        </p:txBody>
      </p:sp>
      <p:sp>
        <p:nvSpPr>
          <p:cNvPr id="25" name="TextBox 24">
            <a:extLst>
              <a:ext uri="{FF2B5EF4-FFF2-40B4-BE49-F238E27FC236}">
                <a16:creationId xmlns:a16="http://schemas.microsoft.com/office/drawing/2014/main" id="{5A7F195D-7D87-4BB7-A8BB-FE915FF5344A}"/>
              </a:ext>
            </a:extLst>
          </p:cNvPr>
          <p:cNvSpPr txBox="1"/>
          <p:nvPr/>
        </p:nvSpPr>
        <p:spPr>
          <a:xfrm>
            <a:off x="1699194" y="3572086"/>
            <a:ext cx="9921312" cy="369332"/>
          </a:xfrm>
          <a:prstGeom prst="rect">
            <a:avLst/>
          </a:prstGeom>
          <a:solidFill>
            <a:schemeClr val="accent2"/>
          </a:solidFill>
        </p:spPr>
        <p:txBody>
          <a:bodyPr wrap="square" rtlCol="0">
            <a:spAutoFit/>
          </a:bodyPr>
          <a:lstStyle/>
          <a:p>
            <a:pPr algn="ctr"/>
            <a:r>
              <a:rPr lang="en-US" dirty="0">
                <a:solidFill>
                  <a:schemeClr val="bg1"/>
                </a:solidFill>
              </a:rPr>
              <a:t>Introducing Spin-wave mediated Skyrmionics for Spiking Neurons</a:t>
            </a:r>
          </a:p>
        </p:txBody>
      </p:sp>
      <p:cxnSp>
        <p:nvCxnSpPr>
          <p:cNvPr id="30" name="Straight Connector 29">
            <a:extLst>
              <a:ext uri="{FF2B5EF4-FFF2-40B4-BE49-F238E27FC236}">
                <a16:creationId xmlns:a16="http://schemas.microsoft.com/office/drawing/2014/main" id="{0BF4C58D-5BED-4A51-B9C8-B3D961D0D8C3}"/>
              </a:ext>
            </a:extLst>
          </p:cNvPr>
          <p:cNvCxnSpPr>
            <a:cxnSpLocks/>
          </p:cNvCxnSpPr>
          <p:nvPr/>
        </p:nvCxnSpPr>
        <p:spPr>
          <a:xfrm>
            <a:off x="1373988" y="5299760"/>
            <a:ext cx="0" cy="738664"/>
          </a:xfrm>
          <a:prstGeom prst="line">
            <a:avLst/>
          </a:prstGeom>
          <a:ln>
            <a:solidFill>
              <a:schemeClr val="accent2">
                <a:lumMod val="60000"/>
                <a:lumOff val="40000"/>
              </a:schemeClr>
            </a:solidFill>
          </a:ln>
        </p:spPr>
        <p:style>
          <a:lnRef idx="2">
            <a:schemeClr val="accent6"/>
          </a:lnRef>
          <a:fillRef idx="0">
            <a:schemeClr val="accent6"/>
          </a:fillRef>
          <a:effectRef idx="1">
            <a:schemeClr val="accent6"/>
          </a:effectRef>
          <a:fontRef idx="minor">
            <a:schemeClr val="tx1"/>
          </a:fontRef>
        </p:style>
      </p:cxnSp>
      <p:sp>
        <p:nvSpPr>
          <p:cNvPr id="31" name="TextBox 30">
            <a:extLst>
              <a:ext uri="{FF2B5EF4-FFF2-40B4-BE49-F238E27FC236}">
                <a16:creationId xmlns:a16="http://schemas.microsoft.com/office/drawing/2014/main" id="{DFFCA9E2-4D5A-4D4D-BBEE-969345B9B2B4}"/>
              </a:ext>
            </a:extLst>
          </p:cNvPr>
          <p:cNvSpPr txBox="1"/>
          <p:nvPr/>
        </p:nvSpPr>
        <p:spPr>
          <a:xfrm>
            <a:off x="-11" y="5521859"/>
            <a:ext cx="1373989" cy="307777"/>
          </a:xfrm>
          <a:prstGeom prst="rect">
            <a:avLst/>
          </a:prstGeom>
          <a:noFill/>
        </p:spPr>
        <p:txBody>
          <a:bodyPr wrap="square" rtlCol="0">
            <a:spAutoFit/>
          </a:bodyPr>
          <a:lstStyle/>
          <a:p>
            <a:pPr algn="ctr"/>
            <a:r>
              <a:rPr lang="en-US" sz="1400" dirty="0"/>
              <a:t>Results</a:t>
            </a:r>
          </a:p>
        </p:txBody>
      </p:sp>
      <p:sp>
        <p:nvSpPr>
          <p:cNvPr id="32" name="Flowchart: Process 31">
            <a:extLst>
              <a:ext uri="{FF2B5EF4-FFF2-40B4-BE49-F238E27FC236}">
                <a16:creationId xmlns:a16="http://schemas.microsoft.com/office/drawing/2014/main" id="{B8884005-6B97-4B37-BD1E-3060774FF246}"/>
              </a:ext>
            </a:extLst>
          </p:cNvPr>
          <p:cNvSpPr/>
          <p:nvPr/>
        </p:nvSpPr>
        <p:spPr>
          <a:xfrm>
            <a:off x="1822775" y="5266758"/>
            <a:ext cx="3036563" cy="738664"/>
          </a:xfrm>
          <a:prstGeom prst="flowChartProcess">
            <a:avLst/>
          </a:prstGeom>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a:t>Investigating skyrmion arrangement and spin-wave phenomenon </a:t>
            </a:r>
          </a:p>
        </p:txBody>
      </p:sp>
      <p:sp>
        <p:nvSpPr>
          <p:cNvPr id="33" name="Flowchart: Process 32">
            <a:extLst>
              <a:ext uri="{FF2B5EF4-FFF2-40B4-BE49-F238E27FC236}">
                <a16:creationId xmlns:a16="http://schemas.microsoft.com/office/drawing/2014/main" id="{E128350C-A514-4417-A775-CC8CAD659F0A}"/>
              </a:ext>
            </a:extLst>
          </p:cNvPr>
          <p:cNvSpPr/>
          <p:nvPr/>
        </p:nvSpPr>
        <p:spPr>
          <a:xfrm>
            <a:off x="5158854" y="5266758"/>
            <a:ext cx="3036563" cy="738664"/>
          </a:xfrm>
          <a:prstGeom prst="flowChartProcess">
            <a:avLst/>
          </a:prstGeom>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a:t>Develop spin-wave mediated spiking neuron using ring configuration</a:t>
            </a:r>
          </a:p>
        </p:txBody>
      </p:sp>
      <p:sp>
        <p:nvSpPr>
          <p:cNvPr id="34" name="Flowchart: Process 33">
            <a:extLst>
              <a:ext uri="{FF2B5EF4-FFF2-40B4-BE49-F238E27FC236}">
                <a16:creationId xmlns:a16="http://schemas.microsoft.com/office/drawing/2014/main" id="{A4B3F22D-E0D6-4D0B-BAFD-8D3D114329E4}"/>
              </a:ext>
            </a:extLst>
          </p:cNvPr>
          <p:cNvSpPr/>
          <p:nvPr/>
        </p:nvSpPr>
        <p:spPr>
          <a:xfrm>
            <a:off x="8539316" y="5235228"/>
            <a:ext cx="3081183" cy="738664"/>
          </a:xfrm>
          <a:prstGeom prst="flowChartProcess">
            <a:avLst/>
          </a:prstGeom>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a:t>Develop spin-wave mediated spiking neural network using individual spiking neurons</a:t>
            </a:r>
          </a:p>
        </p:txBody>
      </p:sp>
      <p:sp>
        <p:nvSpPr>
          <p:cNvPr id="36" name="Arrow: Right 35">
            <a:extLst>
              <a:ext uri="{FF2B5EF4-FFF2-40B4-BE49-F238E27FC236}">
                <a16:creationId xmlns:a16="http://schemas.microsoft.com/office/drawing/2014/main" id="{A7302472-A65C-43FB-82FB-A99F6598AEDA}"/>
              </a:ext>
            </a:extLst>
          </p:cNvPr>
          <p:cNvSpPr/>
          <p:nvPr/>
        </p:nvSpPr>
        <p:spPr>
          <a:xfrm>
            <a:off x="4694726" y="5449932"/>
            <a:ext cx="613397" cy="379703"/>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 name="Arrow: Right 36">
            <a:extLst>
              <a:ext uri="{FF2B5EF4-FFF2-40B4-BE49-F238E27FC236}">
                <a16:creationId xmlns:a16="http://schemas.microsoft.com/office/drawing/2014/main" id="{0A56F371-E427-4293-8044-85273DA76C4E}"/>
              </a:ext>
            </a:extLst>
          </p:cNvPr>
          <p:cNvSpPr/>
          <p:nvPr/>
        </p:nvSpPr>
        <p:spPr>
          <a:xfrm>
            <a:off x="8060668" y="5430993"/>
            <a:ext cx="613397" cy="379703"/>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aphicFrame>
        <p:nvGraphicFramePr>
          <p:cNvPr id="26" name="Diagram 25">
            <a:extLst>
              <a:ext uri="{FF2B5EF4-FFF2-40B4-BE49-F238E27FC236}">
                <a16:creationId xmlns:a16="http://schemas.microsoft.com/office/drawing/2014/main" id="{078E2789-1C69-43D3-9A4E-103864B890BB}"/>
              </a:ext>
            </a:extLst>
          </p:cNvPr>
          <p:cNvGraphicFramePr/>
          <p:nvPr>
            <p:extLst>
              <p:ext uri="{D42A27DB-BD31-4B8C-83A1-F6EECF244321}">
                <p14:modId xmlns:p14="http://schemas.microsoft.com/office/powerpoint/2010/main" val="855599106"/>
              </p:ext>
            </p:extLst>
          </p:nvPr>
        </p:nvGraphicFramePr>
        <p:xfrm>
          <a:off x="434426" y="6310746"/>
          <a:ext cx="10401884" cy="2169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4084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569F6-8208-4030-A3C5-EA59811CE974}"/>
              </a:ext>
            </a:extLst>
          </p:cNvPr>
          <p:cNvSpPr>
            <a:spLocks noGrp="1"/>
          </p:cNvSpPr>
          <p:nvPr>
            <p:ph type="title"/>
          </p:nvPr>
        </p:nvSpPr>
        <p:spPr/>
        <p:txBody>
          <a:bodyPr/>
          <a:lstStyle/>
          <a:p>
            <a:r>
              <a:rPr lang="en-US" b="1" dirty="0"/>
              <a:t>Experiment 1: Double Skyrmion Results </a:t>
            </a:r>
          </a:p>
        </p:txBody>
      </p:sp>
      <p:sp>
        <p:nvSpPr>
          <p:cNvPr id="6" name="Slide Number Placeholder 5">
            <a:extLst>
              <a:ext uri="{FF2B5EF4-FFF2-40B4-BE49-F238E27FC236}">
                <a16:creationId xmlns:a16="http://schemas.microsoft.com/office/drawing/2014/main" id="{BF67438C-7F45-4080-A1AA-D7B3D56CE5C2}"/>
              </a:ext>
            </a:extLst>
          </p:cNvPr>
          <p:cNvSpPr>
            <a:spLocks noGrp="1"/>
          </p:cNvSpPr>
          <p:nvPr>
            <p:ph type="sldNum" sz="quarter" idx="4"/>
          </p:nvPr>
        </p:nvSpPr>
        <p:spPr/>
        <p:txBody>
          <a:bodyPr/>
          <a:lstStyle/>
          <a:p>
            <a:fld id="{9860EDB8-5305-433F-BE41-D7A86D811DB3}" type="slidenum">
              <a:rPr lang="en-US" smtClean="0"/>
              <a:pPr/>
              <a:t>20</a:t>
            </a:fld>
            <a:endParaRPr lang="en-US"/>
          </a:p>
        </p:txBody>
      </p:sp>
      <p:sp>
        <p:nvSpPr>
          <p:cNvPr id="7" name="Content Placeholder 6">
            <a:extLst>
              <a:ext uri="{FF2B5EF4-FFF2-40B4-BE49-F238E27FC236}">
                <a16:creationId xmlns:a16="http://schemas.microsoft.com/office/drawing/2014/main" id="{20E1955A-E640-44F5-85BE-991D1266B85D}"/>
              </a:ext>
            </a:extLst>
          </p:cNvPr>
          <p:cNvSpPr>
            <a:spLocks noGrp="1"/>
          </p:cNvSpPr>
          <p:nvPr>
            <p:ph sz="quarter" idx="10"/>
          </p:nvPr>
        </p:nvSpPr>
        <p:spPr>
          <a:xfrm>
            <a:off x="444500" y="1460501"/>
            <a:ext cx="11010900" cy="863600"/>
          </a:xfrm>
          <a:prstGeom prst="roundRect">
            <a:avLst/>
          </a:prstGeom>
          <a:ln>
            <a:solidFill>
              <a:schemeClr val="accent6">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t>How can spin waves be controlled? And to what degree it can be done so?</a:t>
            </a:r>
          </a:p>
        </p:txBody>
      </p:sp>
      <p:pic>
        <p:nvPicPr>
          <p:cNvPr id="8" name="Picture 7">
            <a:extLst>
              <a:ext uri="{FF2B5EF4-FFF2-40B4-BE49-F238E27FC236}">
                <a16:creationId xmlns:a16="http://schemas.microsoft.com/office/drawing/2014/main" id="{43D70A3C-DEF3-43D8-8506-29BEA046981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801610" y="3042286"/>
            <a:ext cx="2494280" cy="2494280"/>
          </a:xfrm>
          <a:prstGeom prst="rect">
            <a:avLst/>
          </a:prstGeom>
          <a:noFill/>
          <a:ln>
            <a:noFill/>
          </a:ln>
        </p:spPr>
      </p:pic>
      <p:sp>
        <p:nvSpPr>
          <p:cNvPr id="10" name="Rectangle: Rounded Corners 9">
            <a:extLst>
              <a:ext uri="{FF2B5EF4-FFF2-40B4-BE49-F238E27FC236}">
                <a16:creationId xmlns:a16="http://schemas.microsoft.com/office/drawing/2014/main" id="{F2FBAF87-1C06-4616-91F3-80D0C1965C14}"/>
              </a:ext>
            </a:extLst>
          </p:cNvPr>
          <p:cNvSpPr/>
          <p:nvPr/>
        </p:nvSpPr>
        <p:spPr>
          <a:xfrm>
            <a:off x="1041400" y="3042286"/>
            <a:ext cx="3886200" cy="24942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ea typeface="DengXian" panose="02010600030101010101" pitchFamily="2" charset="-122"/>
              </a:rPr>
              <a:t>When t</a:t>
            </a:r>
            <a:r>
              <a:rPr lang="en-US" sz="1800" b="1" dirty="0">
                <a:effectLst/>
                <a:ea typeface="DengXian" panose="02010600030101010101" pitchFamily="2" charset="-122"/>
              </a:rPr>
              <a:t>wo </a:t>
            </a:r>
            <a:r>
              <a:rPr lang="en-US" sz="1800" b="1" i="1" dirty="0">
                <a:effectLst/>
                <a:ea typeface="DengXian" panose="02010600030101010101" pitchFamily="2" charset="-122"/>
              </a:rPr>
              <a:t>directly opposing</a:t>
            </a:r>
            <a:r>
              <a:rPr lang="en-US" sz="1800" b="1" dirty="0">
                <a:effectLst/>
                <a:ea typeface="DengXian" panose="02010600030101010101" pitchFamily="2" charset="-122"/>
              </a:rPr>
              <a:t> skyrmions are placed along the same plane (x-axis) at different distances to the STNO region</a:t>
            </a:r>
          </a:p>
          <a:p>
            <a:pPr algn="ctr"/>
            <a:endParaRPr lang="en-US" b="1" dirty="0">
              <a:ea typeface="DengXian" panose="02010600030101010101" pitchFamily="2" charset="-122"/>
            </a:endParaRPr>
          </a:p>
          <a:p>
            <a:pPr algn="ctr"/>
            <a:r>
              <a:rPr lang="en-US" b="1" dirty="0">
                <a:ea typeface="DengXian" panose="02010600030101010101" pitchFamily="2" charset="-122"/>
              </a:rPr>
              <a:t>H</a:t>
            </a:r>
            <a:r>
              <a:rPr lang="en-US" sz="1800" b="1" dirty="0">
                <a:effectLst/>
                <a:ea typeface="DengXian" panose="02010600030101010101" pitchFamily="2" charset="-122"/>
              </a:rPr>
              <a:t>ow do </a:t>
            </a:r>
            <a:r>
              <a:rPr lang="en-US" sz="1800" i="1" dirty="0">
                <a:effectLst/>
                <a:ea typeface="DengXian" panose="02010600030101010101" pitchFamily="2" charset="-122"/>
              </a:rPr>
              <a:t>Double Skyrmions</a:t>
            </a:r>
            <a:r>
              <a:rPr lang="en-US" sz="1800" b="1" dirty="0">
                <a:effectLst/>
                <a:ea typeface="DengXian" panose="02010600030101010101" pitchFamily="2" charset="-122"/>
              </a:rPr>
              <a:t> affect spin waves? </a:t>
            </a:r>
            <a:endParaRPr lang="en-US" dirty="0"/>
          </a:p>
        </p:txBody>
      </p:sp>
      <p:sp>
        <p:nvSpPr>
          <p:cNvPr id="11" name="TextBox 10">
            <a:extLst>
              <a:ext uri="{FF2B5EF4-FFF2-40B4-BE49-F238E27FC236}">
                <a16:creationId xmlns:a16="http://schemas.microsoft.com/office/drawing/2014/main" id="{5484C3D1-7211-4989-9653-1889A0C7DB01}"/>
              </a:ext>
            </a:extLst>
          </p:cNvPr>
          <p:cNvSpPr txBox="1"/>
          <p:nvPr/>
        </p:nvSpPr>
        <p:spPr>
          <a:xfrm>
            <a:off x="7632700" y="5536566"/>
            <a:ext cx="3048000" cy="646331"/>
          </a:xfrm>
          <a:prstGeom prst="rect">
            <a:avLst/>
          </a:prstGeom>
          <a:noFill/>
        </p:spPr>
        <p:txBody>
          <a:bodyPr wrap="square" rtlCol="0">
            <a:spAutoFit/>
          </a:bodyPr>
          <a:lstStyle/>
          <a:p>
            <a:r>
              <a:rPr lang="en-US" dirty="0"/>
              <a:t>[100nm 100nm] Double Skyrmion Configuration</a:t>
            </a:r>
          </a:p>
        </p:txBody>
      </p:sp>
      <p:graphicFrame>
        <p:nvGraphicFramePr>
          <p:cNvPr id="12" name="Diagram 11">
            <a:extLst>
              <a:ext uri="{FF2B5EF4-FFF2-40B4-BE49-F238E27FC236}">
                <a16:creationId xmlns:a16="http://schemas.microsoft.com/office/drawing/2014/main" id="{BD2FCD61-408E-488A-880B-12C607D39A73}"/>
              </a:ext>
            </a:extLst>
          </p:cNvPr>
          <p:cNvGraphicFramePr/>
          <p:nvPr>
            <p:extLst>
              <p:ext uri="{D42A27DB-BD31-4B8C-83A1-F6EECF244321}">
                <p14:modId xmlns:p14="http://schemas.microsoft.com/office/powerpoint/2010/main" val="821372776"/>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10972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AD113-9D59-4876-9003-0FDEFD5A7503}"/>
              </a:ext>
            </a:extLst>
          </p:cNvPr>
          <p:cNvSpPr>
            <a:spLocks noGrp="1"/>
          </p:cNvSpPr>
          <p:nvPr>
            <p:ph type="title"/>
          </p:nvPr>
        </p:nvSpPr>
        <p:spPr/>
        <p:txBody>
          <a:bodyPr/>
          <a:lstStyle/>
          <a:p>
            <a:r>
              <a:rPr lang="en-US" b="1" dirty="0"/>
              <a:t>Experiment 1: Double Skyrmion Results </a:t>
            </a:r>
            <a:endParaRPr lang="en-US" dirty="0"/>
          </a:p>
        </p:txBody>
      </p:sp>
      <p:sp>
        <p:nvSpPr>
          <p:cNvPr id="3" name="Content Placeholder 2">
            <a:extLst>
              <a:ext uri="{FF2B5EF4-FFF2-40B4-BE49-F238E27FC236}">
                <a16:creationId xmlns:a16="http://schemas.microsoft.com/office/drawing/2014/main" id="{1CF468E7-0EB3-46C0-8A2C-C28FE036AF10}"/>
              </a:ext>
            </a:extLst>
          </p:cNvPr>
          <p:cNvSpPr>
            <a:spLocks noGrp="1"/>
          </p:cNvSpPr>
          <p:nvPr>
            <p:ph sz="quarter" idx="10"/>
          </p:nvPr>
        </p:nvSpPr>
        <p:spPr>
          <a:xfrm>
            <a:off x="673100" y="5555504"/>
            <a:ext cx="10845800" cy="555554"/>
          </a:xfrm>
        </p:spPr>
        <p:txBody>
          <a:bodyPr>
            <a:noAutofit/>
          </a:bodyPr>
          <a:lstStyle/>
          <a:p>
            <a:r>
              <a:rPr lang="en-US" b="1" dirty="0">
                <a:latin typeface="Times New Roman" panose="02020603050405020304" pitchFamily="18" charset="0"/>
                <a:ea typeface="DengXian" panose="02010600030101010101" pitchFamily="2" charset="-122"/>
              </a:rPr>
              <a:t>W</a:t>
            </a:r>
            <a:r>
              <a:rPr lang="en-US" b="1" dirty="0">
                <a:effectLst/>
                <a:latin typeface="Times New Roman" panose="02020603050405020304" pitchFamily="18" charset="0"/>
                <a:ea typeface="DengXian" panose="02010600030101010101" pitchFamily="2" charset="-122"/>
              </a:rPr>
              <a:t>hen two </a:t>
            </a:r>
            <a:r>
              <a:rPr lang="en-US" b="1" i="1" dirty="0">
                <a:effectLst/>
                <a:latin typeface="Times New Roman" panose="02020603050405020304" pitchFamily="18" charset="0"/>
                <a:ea typeface="DengXian" panose="02010600030101010101" pitchFamily="2" charset="-122"/>
              </a:rPr>
              <a:t>directly opposing</a:t>
            </a:r>
            <a:r>
              <a:rPr lang="en-US" b="1" dirty="0">
                <a:effectLst/>
                <a:latin typeface="Times New Roman" panose="02020603050405020304" pitchFamily="18" charset="0"/>
                <a:ea typeface="DengXian" panose="02010600030101010101" pitchFamily="2" charset="-122"/>
              </a:rPr>
              <a:t> skyrmions are close in proximity, their overall amplification or attenuation effect is reduced. </a:t>
            </a:r>
            <a:endParaRPr lang="en-US" dirty="0"/>
          </a:p>
        </p:txBody>
      </p:sp>
      <p:sp>
        <p:nvSpPr>
          <p:cNvPr id="6" name="Slide Number Placeholder 5">
            <a:extLst>
              <a:ext uri="{FF2B5EF4-FFF2-40B4-BE49-F238E27FC236}">
                <a16:creationId xmlns:a16="http://schemas.microsoft.com/office/drawing/2014/main" id="{66F8F733-6976-439C-9DF2-883054DAC36A}"/>
              </a:ext>
            </a:extLst>
          </p:cNvPr>
          <p:cNvSpPr>
            <a:spLocks noGrp="1"/>
          </p:cNvSpPr>
          <p:nvPr>
            <p:ph type="sldNum" sz="quarter" idx="4"/>
          </p:nvPr>
        </p:nvSpPr>
        <p:spPr/>
        <p:txBody>
          <a:bodyPr/>
          <a:lstStyle/>
          <a:p>
            <a:fld id="{9860EDB8-5305-433F-BE41-D7A86D811DB3}" type="slidenum">
              <a:rPr lang="en-US" smtClean="0"/>
              <a:pPr/>
              <a:t>21</a:t>
            </a:fld>
            <a:endParaRPr lang="en-US" dirty="0"/>
          </a:p>
        </p:txBody>
      </p:sp>
      <p:graphicFrame>
        <p:nvGraphicFramePr>
          <p:cNvPr id="20" name="Table 19">
            <a:extLst>
              <a:ext uri="{FF2B5EF4-FFF2-40B4-BE49-F238E27FC236}">
                <a16:creationId xmlns:a16="http://schemas.microsoft.com/office/drawing/2014/main" id="{151F3A0E-A92A-42AB-B617-06D591D6189E}"/>
              </a:ext>
            </a:extLst>
          </p:cNvPr>
          <p:cNvGraphicFramePr>
            <a:graphicFrameLocks noGrp="1"/>
          </p:cNvGraphicFramePr>
          <p:nvPr>
            <p:extLst>
              <p:ext uri="{D42A27DB-BD31-4B8C-83A1-F6EECF244321}">
                <p14:modId xmlns:p14="http://schemas.microsoft.com/office/powerpoint/2010/main" val="1764270574"/>
              </p:ext>
            </p:extLst>
          </p:nvPr>
        </p:nvGraphicFramePr>
        <p:xfrm>
          <a:off x="406400" y="1139827"/>
          <a:ext cx="11379200" cy="4406080"/>
        </p:xfrm>
        <a:graphic>
          <a:graphicData uri="http://schemas.openxmlformats.org/drawingml/2006/table">
            <a:tbl>
              <a:tblPr firstRow="1" bandRow="1"/>
              <a:tblGrid>
                <a:gridCol w="1497149">
                  <a:extLst>
                    <a:ext uri="{9D8B030D-6E8A-4147-A177-3AD203B41FA5}">
                      <a16:colId xmlns:a16="http://schemas.microsoft.com/office/drawing/2014/main" val="2754240521"/>
                    </a:ext>
                  </a:extLst>
                </a:gridCol>
                <a:gridCol w="1497149">
                  <a:extLst>
                    <a:ext uri="{9D8B030D-6E8A-4147-A177-3AD203B41FA5}">
                      <a16:colId xmlns:a16="http://schemas.microsoft.com/office/drawing/2014/main" val="1432596366"/>
                    </a:ext>
                  </a:extLst>
                </a:gridCol>
                <a:gridCol w="1268648">
                  <a:extLst>
                    <a:ext uri="{9D8B030D-6E8A-4147-A177-3AD203B41FA5}">
                      <a16:colId xmlns:a16="http://schemas.microsoft.com/office/drawing/2014/main" val="3926140752"/>
                    </a:ext>
                  </a:extLst>
                </a:gridCol>
                <a:gridCol w="1776229">
                  <a:extLst>
                    <a:ext uri="{9D8B030D-6E8A-4147-A177-3AD203B41FA5}">
                      <a16:colId xmlns:a16="http://schemas.microsoft.com/office/drawing/2014/main" val="2296367182"/>
                    </a:ext>
                  </a:extLst>
                </a:gridCol>
                <a:gridCol w="3612365">
                  <a:extLst>
                    <a:ext uri="{9D8B030D-6E8A-4147-A177-3AD203B41FA5}">
                      <a16:colId xmlns:a16="http://schemas.microsoft.com/office/drawing/2014/main" val="3137344152"/>
                    </a:ext>
                  </a:extLst>
                </a:gridCol>
                <a:gridCol w="1727660">
                  <a:extLst>
                    <a:ext uri="{9D8B030D-6E8A-4147-A177-3AD203B41FA5}">
                      <a16:colId xmlns:a16="http://schemas.microsoft.com/office/drawing/2014/main" val="1940899003"/>
                    </a:ext>
                  </a:extLst>
                </a:gridCol>
              </a:tblGrid>
              <a:tr h="740385">
                <a:tc>
                  <a:txBody>
                    <a:bodyPr/>
                    <a:lstStyle/>
                    <a:p>
                      <a:pPr marL="0" marR="0" algn="l">
                        <a:lnSpc>
                          <a:spcPct val="200000"/>
                        </a:lnSpc>
                        <a:spcBef>
                          <a:spcPts val="0"/>
                        </a:spcBef>
                        <a:spcAft>
                          <a:spcPts val="0"/>
                        </a:spcAft>
                      </a:pPr>
                      <a:r>
                        <a:rPr lang="en-US" sz="1400" b="1" kern="12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Skyrmion #1</a:t>
                      </a:r>
                      <a:r>
                        <a:rPr lang="en-US" sz="1400" b="0" kern="12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400" b="1" kern="12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(nm)</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l">
                        <a:lnSpc>
                          <a:spcPct val="200000"/>
                        </a:lnSpc>
                        <a:spcBef>
                          <a:spcPts val="0"/>
                        </a:spcBef>
                        <a:spcAft>
                          <a:spcPts val="0"/>
                        </a:spcAft>
                      </a:pPr>
                      <a:r>
                        <a:rPr lang="en-US" sz="1400" b="1" kern="12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Skyrmion #2 (nm)</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l">
                        <a:lnSpc>
                          <a:spcPct val="200000"/>
                        </a:lnSpc>
                        <a:spcBef>
                          <a:spcPts val="0"/>
                        </a:spcBef>
                        <a:spcAft>
                          <a:spcPts val="0"/>
                        </a:spcAft>
                      </a:pPr>
                      <a:r>
                        <a:rPr lang="en-US" sz="1400" b="1" kern="12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Wave</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l">
                        <a:lnSpc>
                          <a:spcPct val="200000"/>
                        </a:lnSpc>
                        <a:spcBef>
                          <a:spcPts val="0"/>
                        </a:spcBef>
                        <a:spcAft>
                          <a:spcPts val="0"/>
                        </a:spcAft>
                      </a:pPr>
                      <a:r>
                        <a:rPr lang="en-US" sz="1400" b="1" kern="12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Skyrmion Creation</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l">
                        <a:lnSpc>
                          <a:spcPct val="200000"/>
                        </a:lnSpc>
                        <a:spcBef>
                          <a:spcPts val="0"/>
                        </a:spcBef>
                        <a:spcAft>
                          <a:spcPts val="0"/>
                        </a:spcAft>
                      </a:pPr>
                      <a:r>
                        <a:rPr lang="en-US" sz="1400" b="1" kern="12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Localized Reduced Magnetization (unit length)</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l">
                        <a:lnSpc>
                          <a:spcPct val="200000"/>
                        </a:lnSpc>
                        <a:spcBef>
                          <a:spcPts val="0"/>
                        </a:spcBef>
                        <a:spcAft>
                          <a:spcPts val="0"/>
                        </a:spcAft>
                      </a:pPr>
                      <a:r>
                        <a:rPr lang="en-US" sz="1400" b="1" kern="12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Time (s)</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732377298"/>
                  </a:ext>
                </a:extLst>
              </a:tr>
              <a:tr h="355542">
                <a:tc>
                  <a:txBody>
                    <a:bodyPr/>
                    <a:lstStyle/>
                    <a:p>
                      <a:pPr marL="0" marR="0" algn="just">
                        <a:lnSpc>
                          <a:spcPct val="200000"/>
                        </a:lnSpc>
                        <a:spcBef>
                          <a:spcPts val="0"/>
                        </a:spcBef>
                        <a:spcAft>
                          <a:spcPts val="0"/>
                        </a:spcAft>
                      </a:pPr>
                      <a:r>
                        <a:rPr lang="en-US" sz="1400" i="1"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 Skyrmion</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200000"/>
                        </a:lnSpc>
                        <a:spcBef>
                          <a:spcPts val="0"/>
                        </a:spcBef>
                        <a:spcAft>
                          <a:spcPts val="0"/>
                        </a:spcAft>
                      </a:pPr>
                      <a:r>
                        <a:rPr lang="en-US" sz="1400" i="1"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 Skyrmion</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200000"/>
                        </a:lnSpc>
                        <a:spcBef>
                          <a:spcPts val="0"/>
                        </a:spcBef>
                        <a:spcAft>
                          <a:spcPts val="0"/>
                        </a:spcAft>
                      </a:pPr>
                      <a:r>
                        <a:rPr lang="en-US" sz="1400" i="1"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Control</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200000"/>
                        </a:lnSpc>
                        <a:spcBef>
                          <a:spcPts val="0"/>
                        </a:spcBef>
                        <a:spcAft>
                          <a:spcPts val="0"/>
                        </a:spcAft>
                      </a:pPr>
                      <a:r>
                        <a:rPr lang="en-US" sz="1400" i="1"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Yes</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fontAlgn="b">
                        <a:lnSpc>
                          <a:spcPct val="200000"/>
                        </a:lnSpc>
                        <a:spcBef>
                          <a:spcPts val="0"/>
                        </a:spcBef>
                        <a:spcAft>
                          <a:spcPts val="0"/>
                        </a:spcAft>
                      </a:pPr>
                      <a:r>
                        <a:rPr lang="en-US" sz="1400" i="1"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-0.262</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fontAlgn="b">
                        <a:lnSpc>
                          <a:spcPct val="200000"/>
                        </a:lnSpc>
                        <a:spcBef>
                          <a:spcPts val="0"/>
                        </a:spcBef>
                        <a:spcAft>
                          <a:spcPts val="0"/>
                        </a:spcAft>
                      </a:pPr>
                      <a:r>
                        <a:rPr lang="en-US" sz="1400" i="1"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4.8e-08</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32978032"/>
                  </a:ext>
                </a:extLst>
              </a:tr>
              <a:tr h="321927">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just">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Amplification</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Yes</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just" fontAlgn="b">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-0.262</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just" fontAlgn="b">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2.59E-9</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839418312"/>
                  </a:ext>
                </a:extLst>
              </a:tr>
              <a:tr h="321927">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-125</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Amplification</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Yes</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-0.262</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2.99E-9</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3351357"/>
                  </a:ext>
                </a:extLst>
              </a:tr>
              <a:tr h="321927">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-150</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Amplification</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Yes</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just" fontAlgn="b">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-0.262</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just" fontAlgn="b">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2.38E-9</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2532883009"/>
                  </a:ext>
                </a:extLst>
              </a:tr>
              <a:tr h="321927">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-175</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Amplification</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Yes</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-0.262</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b">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2.51E-9</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4880060"/>
                  </a:ext>
                </a:extLst>
              </a:tr>
              <a:tr h="321927">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-200</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Amplification</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Yes</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just" fontAlgn="b">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-0.262</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just" fontAlgn="b">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2.34E-9</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897898855"/>
                  </a:ext>
                </a:extLst>
              </a:tr>
              <a:tr h="321927">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125</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-125</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Attenuation</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b">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b">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058374"/>
                  </a:ext>
                </a:extLst>
              </a:tr>
              <a:tr h="321927">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125</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-150</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Attenuation</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b">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b">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106047"/>
                  </a:ext>
                </a:extLst>
              </a:tr>
              <a:tr h="321927">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125</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-175</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Attenuation</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b">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b">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0485045"/>
                  </a:ext>
                </a:extLst>
              </a:tr>
              <a:tr h="321927">
                <a:tc>
                  <a:txBody>
                    <a:bodyPr/>
                    <a:lstStyle/>
                    <a:p>
                      <a:pPr marL="0" marR="0" algn="just">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125</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-200</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Attenuation</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b">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fontAlgn="b">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0503" marR="6050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614897"/>
                  </a:ext>
                </a:extLst>
              </a:tr>
            </a:tbl>
          </a:graphicData>
        </a:graphic>
      </p:graphicFrame>
      <p:graphicFrame>
        <p:nvGraphicFramePr>
          <p:cNvPr id="8" name="Diagram 7">
            <a:extLst>
              <a:ext uri="{FF2B5EF4-FFF2-40B4-BE49-F238E27FC236}">
                <a16:creationId xmlns:a16="http://schemas.microsoft.com/office/drawing/2014/main" id="{4DE156C0-5A1E-40FE-828A-9668CAC3CAF7}"/>
              </a:ext>
            </a:extLst>
          </p:cNvPr>
          <p:cNvGraphicFramePr/>
          <p:nvPr>
            <p:extLst>
              <p:ext uri="{D42A27DB-BD31-4B8C-83A1-F6EECF244321}">
                <p14:modId xmlns:p14="http://schemas.microsoft.com/office/powerpoint/2010/main" val="821372776"/>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940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AE95B-0705-4C74-87DF-67062B772AD6}"/>
              </a:ext>
            </a:extLst>
          </p:cNvPr>
          <p:cNvSpPr>
            <a:spLocks noGrp="1"/>
          </p:cNvSpPr>
          <p:nvPr>
            <p:ph type="title"/>
          </p:nvPr>
        </p:nvSpPr>
        <p:spPr/>
        <p:txBody>
          <a:bodyPr/>
          <a:lstStyle/>
          <a:p>
            <a:r>
              <a:rPr lang="en-US" b="1" dirty="0"/>
              <a:t>Experiment 1: Double Skyrmion Graphical Results </a:t>
            </a:r>
            <a:endParaRPr lang="en-US" dirty="0"/>
          </a:p>
        </p:txBody>
      </p:sp>
      <p:sp>
        <p:nvSpPr>
          <p:cNvPr id="6" name="Slide Number Placeholder 5">
            <a:extLst>
              <a:ext uri="{FF2B5EF4-FFF2-40B4-BE49-F238E27FC236}">
                <a16:creationId xmlns:a16="http://schemas.microsoft.com/office/drawing/2014/main" id="{7AD57B3C-5A52-40B4-B522-C648F56139DA}"/>
              </a:ext>
            </a:extLst>
          </p:cNvPr>
          <p:cNvSpPr>
            <a:spLocks noGrp="1"/>
          </p:cNvSpPr>
          <p:nvPr>
            <p:ph type="sldNum" sz="quarter" idx="4"/>
          </p:nvPr>
        </p:nvSpPr>
        <p:spPr/>
        <p:txBody>
          <a:bodyPr/>
          <a:lstStyle/>
          <a:p>
            <a:fld id="{9860EDB8-5305-433F-BE41-D7A86D811DB3}" type="slidenum">
              <a:rPr lang="en-US" smtClean="0"/>
              <a:pPr/>
              <a:t>22</a:t>
            </a:fld>
            <a:endParaRPr lang="en-US"/>
          </a:p>
        </p:txBody>
      </p:sp>
      <p:grpSp>
        <p:nvGrpSpPr>
          <p:cNvPr id="7" name="Group 6">
            <a:extLst>
              <a:ext uri="{FF2B5EF4-FFF2-40B4-BE49-F238E27FC236}">
                <a16:creationId xmlns:a16="http://schemas.microsoft.com/office/drawing/2014/main" id="{9357622D-9CD0-4B9C-AA18-7F98FE98B959}"/>
              </a:ext>
            </a:extLst>
          </p:cNvPr>
          <p:cNvGrpSpPr/>
          <p:nvPr/>
        </p:nvGrpSpPr>
        <p:grpSpPr>
          <a:xfrm>
            <a:off x="6412624" y="1574991"/>
            <a:ext cx="4649075" cy="4267200"/>
            <a:chOff x="0" y="0"/>
            <a:chExt cx="5247640" cy="6150702"/>
          </a:xfrm>
        </p:grpSpPr>
        <p:pic>
          <p:nvPicPr>
            <p:cNvPr id="8" name="Picture 7" descr="Chart&#10;&#10;Description automatically generated">
              <a:extLst>
                <a:ext uri="{FF2B5EF4-FFF2-40B4-BE49-F238E27FC236}">
                  <a16:creationId xmlns:a16="http://schemas.microsoft.com/office/drawing/2014/main" id="{6EBB6AF8-CEDC-4B51-A668-5B4D3D6006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50" y="0"/>
              <a:ext cx="2638425" cy="1979295"/>
            </a:xfrm>
            <a:prstGeom prst="rect">
              <a:avLst/>
            </a:prstGeom>
          </p:spPr>
        </p:pic>
        <p:pic>
          <p:nvPicPr>
            <p:cNvPr id="9" name="Picture 8" descr="Chart, histogram&#10;&#10;Description automatically generated">
              <a:extLst>
                <a:ext uri="{FF2B5EF4-FFF2-40B4-BE49-F238E27FC236}">
                  <a16:creationId xmlns:a16="http://schemas.microsoft.com/office/drawing/2014/main" id="{4762460F-1951-4DDA-8B38-5C1A370626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2225" y="19050"/>
              <a:ext cx="2640330" cy="1979930"/>
            </a:xfrm>
            <a:prstGeom prst="rect">
              <a:avLst/>
            </a:prstGeom>
          </p:spPr>
        </p:pic>
        <p:pic>
          <p:nvPicPr>
            <p:cNvPr id="10" name="Picture 9" descr="Chart&#10;&#10;Description automatically generated">
              <a:extLst>
                <a:ext uri="{FF2B5EF4-FFF2-40B4-BE49-F238E27FC236}">
                  <a16:creationId xmlns:a16="http://schemas.microsoft.com/office/drawing/2014/main" id="{E31A2818-6DC1-4674-87F7-16B8F28F94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000250"/>
              <a:ext cx="2695575" cy="2021205"/>
            </a:xfrm>
            <a:prstGeom prst="rect">
              <a:avLst/>
            </a:prstGeom>
          </p:spPr>
        </p:pic>
        <p:pic>
          <p:nvPicPr>
            <p:cNvPr id="11" name="Picture 10" descr="Chart&#10;&#10;Description automatically generated">
              <a:extLst>
                <a:ext uri="{FF2B5EF4-FFF2-40B4-BE49-F238E27FC236}">
                  <a16:creationId xmlns:a16="http://schemas.microsoft.com/office/drawing/2014/main" id="{2A15BC2A-A519-4450-88B8-9EDDFEF154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48609" y="4106638"/>
              <a:ext cx="2790825" cy="2044064"/>
            </a:xfrm>
            <a:prstGeom prst="rect">
              <a:avLst/>
            </a:prstGeom>
          </p:spPr>
        </p:pic>
        <p:pic>
          <p:nvPicPr>
            <p:cNvPr id="12" name="Picture 11" descr="Chart&#10;&#10;Description automatically generated">
              <a:extLst>
                <a:ext uri="{FF2B5EF4-FFF2-40B4-BE49-F238E27FC236}">
                  <a16:creationId xmlns:a16="http://schemas.microsoft.com/office/drawing/2014/main" id="{954ECDF0-FABD-4CB2-903A-2799F9F368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24125" y="2009775"/>
              <a:ext cx="2723515" cy="2042160"/>
            </a:xfrm>
            <a:prstGeom prst="rect">
              <a:avLst/>
            </a:prstGeom>
          </p:spPr>
        </p:pic>
      </p:grpSp>
      <p:grpSp>
        <p:nvGrpSpPr>
          <p:cNvPr id="13" name="Group 12">
            <a:extLst>
              <a:ext uri="{FF2B5EF4-FFF2-40B4-BE49-F238E27FC236}">
                <a16:creationId xmlns:a16="http://schemas.microsoft.com/office/drawing/2014/main" id="{2D8D686C-637C-4519-A9F9-B6C932729848}"/>
              </a:ext>
            </a:extLst>
          </p:cNvPr>
          <p:cNvGrpSpPr/>
          <p:nvPr/>
        </p:nvGrpSpPr>
        <p:grpSpPr>
          <a:xfrm>
            <a:off x="655816" y="1596229"/>
            <a:ext cx="5424805" cy="4015104"/>
            <a:chOff x="0" y="0"/>
            <a:chExt cx="5425392" cy="4015129"/>
          </a:xfrm>
        </p:grpSpPr>
        <p:pic>
          <p:nvPicPr>
            <p:cNvPr id="14" name="Picture 13" descr="Chart, histogram&#10;&#10;Description automatically generated">
              <a:extLst>
                <a:ext uri="{FF2B5EF4-FFF2-40B4-BE49-F238E27FC236}">
                  <a16:creationId xmlns:a16="http://schemas.microsoft.com/office/drawing/2014/main" id="{0A84909D-1748-498C-B22D-8A3D07ECEB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2621915" cy="1965960"/>
            </a:xfrm>
            <a:prstGeom prst="rect">
              <a:avLst/>
            </a:prstGeom>
          </p:spPr>
        </p:pic>
        <p:pic>
          <p:nvPicPr>
            <p:cNvPr id="15" name="Picture 14" descr="Chart, histogram&#10;&#10;Description automatically generated">
              <a:extLst>
                <a:ext uri="{FF2B5EF4-FFF2-40B4-BE49-F238E27FC236}">
                  <a16:creationId xmlns:a16="http://schemas.microsoft.com/office/drawing/2014/main" id="{0BA51424-9311-4A86-9E2B-CDB173F415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77706" y="0"/>
              <a:ext cx="2570480" cy="1927860"/>
            </a:xfrm>
            <a:prstGeom prst="rect">
              <a:avLst/>
            </a:prstGeom>
          </p:spPr>
        </p:pic>
        <p:pic>
          <p:nvPicPr>
            <p:cNvPr id="16" name="Picture 15">
              <a:extLst>
                <a:ext uri="{FF2B5EF4-FFF2-40B4-BE49-F238E27FC236}">
                  <a16:creationId xmlns:a16="http://schemas.microsoft.com/office/drawing/2014/main" id="{7D8A7B43-1A0D-482C-A79B-85A7DB5A4C1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2035834"/>
              <a:ext cx="2639060" cy="1979295"/>
            </a:xfrm>
            <a:prstGeom prst="rect">
              <a:avLst/>
            </a:prstGeom>
          </p:spPr>
        </p:pic>
        <p:pic>
          <p:nvPicPr>
            <p:cNvPr id="17" name="Picture 16">
              <a:extLst>
                <a:ext uri="{FF2B5EF4-FFF2-40B4-BE49-F238E27FC236}">
                  <a16:creationId xmlns:a16="http://schemas.microsoft.com/office/drawing/2014/main" id="{3DFB066E-FEB6-4CF3-92AB-0058D56E06B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6332" y="2018582"/>
              <a:ext cx="2639060" cy="1979295"/>
            </a:xfrm>
            <a:prstGeom prst="rect">
              <a:avLst/>
            </a:prstGeom>
          </p:spPr>
        </p:pic>
      </p:grpSp>
      <p:sp>
        <p:nvSpPr>
          <p:cNvPr id="18" name="Flowchart: Process 17">
            <a:extLst>
              <a:ext uri="{FF2B5EF4-FFF2-40B4-BE49-F238E27FC236}">
                <a16:creationId xmlns:a16="http://schemas.microsoft.com/office/drawing/2014/main" id="{4940D71B-E1BF-4797-90DB-33652DF455EB}"/>
              </a:ext>
            </a:extLst>
          </p:cNvPr>
          <p:cNvSpPr/>
          <p:nvPr/>
        </p:nvSpPr>
        <p:spPr>
          <a:xfrm>
            <a:off x="626436" y="1447800"/>
            <a:ext cx="2668153" cy="4267200"/>
          </a:xfrm>
          <a:prstGeom prst="flowChartProcess">
            <a:avLst/>
          </a:prstGeom>
          <a:noFill/>
          <a:ln w="34925">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9505B37B-507B-456B-A4FC-ED81B1241DAA}"/>
              </a:ext>
            </a:extLst>
          </p:cNvPr>
          <p:cNvSpPr txBox="1"/>
          <p:nvPr/>
        </p:nvSpPr>
        <p:spPr>
          <a:xfrm>
            <a:off x="1026512" y="5804033"/>
            <a:ext cx="10772226" cy="523220"/>
          </a:xfrm>
          <a:prstGeom prst="rect">
            <a:avLst/>
          </a:prstGeom>
          <a:noFill/>
        </p:spPr>
        <p:txBody>
          <a:bodyPr wrap="square" rtlCol="0">
            <a:spAutoFit/>
          </a:bodyPr>
          <a:lstStyle/>
          <a:p>
            <a:r>
              <a:rPr lang="en-US" sz="1400" b="1" dirty="0">
                <a:solidFill>
                  <a:schemeClr val="accent2"/>
                </a:solidFill>
              </a:rPr>
              <a:t>1. When two directly opposing skyrmions are close in proximity, their overall amplification or attenuation effect is reduced </a:t>
            </a:r>
          </a:p>
          <a:p>
            <a:r>
              <a:rPr lang="en-US" sz="1400" b="1" dirty="0">
                <a:solidFill>
                  <a:schemeClr val="accent1"/>
                </a:solidFill>
              </a:rPr>
              <a:t>2.Closest skyrmion determines the general interference pattern.</a:t>
            </a:r>
            <a:r>
              <a:rPr lang="en-US" sz="1400" b="1" dirty="0"/>
              <a:t> </a:t>
            </a:r>
          </a:p>
        </p:txBody>
      </p:sp>
      <p:graphicFrame>
        <p:nvGraphicFramePr>
          <p:cNvPr id="20" name="Diagram 19">
            <a:extLst>
              <a:ext uri="{FF2B5EF4-FFF2-40B4-BE49-F238E27FC236}">
                <a16:creationId xmlns:a16="http://schemas.microsoft.com/office/drawing/2014/main" id="{93DE83D9-F574-4227-AE84-86553513405F}"/>
              </a:ext>
            </a:extLst>
          </p:cNvPr>
          <p:cNvGraphicFramePr/>
          <p:nvPr>
            <p:extLst>
              <p:ext uri="{D42A27DB-BD31-4B8C-83A1-F6EECF244321}">
                <p14:modId xmlns:p14="http://schemas.microsoft.com/office/powerpoint/2010/main" val="821372776"/>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579469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E1CC9-A5DA-4A57-842E-1A968A58704A}"/>
              </a:ext>
            </a:extLst>
          </p:cNvPr>
          <p:cNvSpPr>
            <a:spLocks noGrp="1"/>
          </p:cNvSpPr>
          <p:nvPr>
            <p:ph type="title"/>
          </p:nvPr>
        </p:nvSpPr>
        <p:spPr/>
        <p:txBody>
          <a:bodyPr/>
          <a:lstStyle/>
          <a:p>
            <a:r>
              <a:rPr lang="en-US" b="1" dirty="0"/>
              <a:t>Experiment 1: Double Skyrmion Analysis </a:t>
            </a:r>
            <a:endParaRPr lang="en-US" dirty="0"/>
          </a:p>
        </p:txBody>
      </p:sp>
      <p:sp>
        <p:nvSpPr>
          <p:cNvPr id="3" name="Content Placeholder 2">
            <a:extLst>
              <a:ext uri="{FF2B5EF4-FFF2-40B4-BE49-F238E27FC236}">
                <a16:creationId xmlns:a16="http://schemas.microsoft.com/office/drawing/2014/main" id="{0E3E3D7E-6106-41A1-BABC-8C0E0076E67B}"/>
              </a:ext>
            </a:extLst>
          </p:cNvPr>
          <p:cNvSpPr>
            <a:spLocks noGrp="1"/>
          </p:cNvSpPr>
          <p:nvPr>
            <p:ph sz="quarter" idx="10"/>
          </p:nvPr>
        </p:nvSpPr>
        <p:spPr>
          <a:xfrm>
            <a:off x="571500" y="2056527"/>
            <a:ext cx="11242126" cy="3388360"/>
          </a:xfrm>
        </p:spPr>
        <p:txBody>
          <a:bodyPr>
            <a:normAutofit/>
          </a:bodyPr>
          <a:lstStyle/>
          <a:p>
            <a:r>
              <a:rPr lang="en-US" sz="1600" b="1" dirty="0"/>
              <a:t>When two directly opposing skyrmions are close in proximity, their overall amplification or attenuation effect is reduced</a:t>
            </a:r>
          </a:p>
          <a:p>
            <a:pPr marL="0" marR="0" lvl="0" indent="0" algn="l" defTabSz="914400" rtl="0" eaLnBrk="1" fontAlgn="auto" latinLnBrk="0" hangingPunct="1">
              <a:lnSpc>
                <a:spcPct val="100000"/>
              </a:lnSpc>
              <a:spcBef>
                <a:spcPts val="1000"/>
              </a:spcBef>
              <a:spcAft>
                <a:spcPts val="1200"/>
              </a:spcAft>
              <a:buClrTx/>
              <a:buSzTx/>
              <a:buFontTx/>
              <a:buNone/>
              <a:tabLst/>
              <a:defRPr/>
            </a:pPr>
            <a:r>
              <a:rPr kumimoji="0" lang="en-US" sz="1600" b="0" i="0" u="none" strike="noStrike" kern="1200" cap="none" spc="0" normalizeH="0" baseline="0" noProof="0" dirty="0">
                <a:ln>
                  <a:noFill/>
                </a:ln>
                <a:solidFill>
                  <a:srgbClr val="000000">
                    <a:lumMod val="75000"/>
                    <a:lumOff val="25000"/>
                  </a:srgbClr>
                </a:solidFill>
                <a:effectLst/>
                <a:uLnTx/>
                <a:uFillTx/>
                <a:latin typeface="Segoe UI Light"/>
                <a:ea typeface="DengXian" panose="02010600030101010101" pitchFamily="2" charset="-122"/>
                <a:cs typeface="+mn-cs"/>
              </a:rPr>
              <a:t>One possible reason could be that it </a:t>
            </a:r>
            <a:r>
              <a:rPr kumimoji="0" lang="en-US" sz="1600" b="1" i="0" u="none" strike="noStrike" kern="1200" cap="none" spc="0" normalizeH="0" baseline="0" noProof="0" dirty="0">
                <a:ln>
                  <a:noFill/>
                </a:ln>
                <a:solidFill>
                  <a:srgbClr val="000000">
                    <a:lumMod val="75000"/>
                    <a:lumOff val="25000"/>
                  </a:srgbClr>
                </a:solidFill>
                <a:effectLst/>
                <a:uLnTx/>
                <a:uFillTx/>
                <a:latin typeface="Segoe UI Light"/>
                <a:ea typeface="DengXian" panose="02010600030101010101" pitchFamily="2" charset="-122"/>
                <a:cs typeface="+mn-cs"/>
              </a:rPr>
              <a:t>takes longer for the STNO region to stabilize because of more complex spin-wave interference patterns</a:t>
            </a:r>
            <a:r>
              <a:rPr kumimoji="0" lang="en-US" sz="1600" b="0" i="0" u="none" strike="noStrike" kern="1200" cap="none" spc="0" normalizeH="0" baseline="0" noProof="0" dirty="0">
                <a:ln>
                  <a:noFill/>
                </a:ln>
                <a:solidFill>
                  <a:srgbClr val="000000">
                    <a:lumMod val="75000"/>
                    <a:lumOff val="25000"/>
                  </a:srgbClr>
                </a:solidFill>
                <a:effectLst/>
                <a:uLnTx/>
                <a:uFillTx/>
                <a:latin typeface="Segoe UI Light"/>
                <a:ea typeface="DengXian" panose="02010600030101010101" pitchFamily="2" charset="-122"/>
                <a:cs typeface="+mn-cs"/>
              </a:rPr>
              <a:t> occurring in the STNO region. For example, </a:t>
            </a:r>
            <a:r>
              <a:rPr kumimoji="0" lang="en-US" sz="1600" b="1" i="0" u="none" strike="noStrike" kern="1200" cap="none" spc="0" normalizeH="0" baseline="0" noProof="0" dirty="0">
                <a:ln>
                  <a:noFill/>
                </a:ln>
                <a:solidFill>
                  <a:srgbClr val="000000">
                    <a:lumMod val="75000"/>
                    <a:lumOff val="25000"/>
                  </a:srgbClr>
                </a:solidFill>
                <a:effectLst/>
                <a:uLnTx/>
                <a:uFillTx/>
                <a:latin typeface="Segoe UI Light"/>
                <a:ea typeface="DengXian" panose="02010600030101010101" pitchFamily="2" charset="-122"/>
                <a:cs typeface="+mn-cs"/>
              </a:rPr>
              <a:t>distortions to the standing wave are likely to magnified such as phase difference </a:t>
            </a:r>
            <a:r>
              <a:rPr kumimoji="0" lang="en-US" sz="1600" i="0" u="none" strike="noStrike" kern="1200" cap="none" spc="0" normalizeH="0" baseline="0" noProof="0" dirty="0">
                <a:ln>
                  <a:noFill/>
                </a:ln>
                <a:solidFill>
                  <a:srgbClr val="000000">
                    <a:lumMod val="75000"/>
                    <a:lumOff val="25000"/>
                  </a:srgbClr>
                </a:solidFill>
                <a:effectLst/>
                <a:uLnTx/>
                <a:uFillTx/>
                <a:latin typeface="Segoe UI Light"/>
                <a:ea typeface="DengXian" panose="02010600030101010101" pitchFamily="2" charset="-122"/>
                <a:cs typeface="+mn-cs"/>
              </a:rPr>
              <a:t>when the skyrmions are close in proximity</a:t>
            </a:r>
            <a:r>
              <a:rPr kumimoji="0" lang="en-US" sz="1600" b="1" i="0" u="none" strike="noStrike" kern="1200" cap="none" spc="0" normalizeH="0" baseline="0" noProof="0" dirty="0">
                <a:ln>
                  <a:noFill/>
                </a:ln>
                <a:solidFill>
                  <a:srgbClr val="000000">
                    <a:lumMod val="75000"/>
                    <a:lumOff val="25000"/>
                  </a:srgbClr>
                </a:solidFill>
                <a:effectLst/>
                <a:uLnTx/>
                <a:uFillTx/>
                <a:latin typeface="Segoe UI Light"/>
                <a:ea typeface="DengXian" panose="02010600030101010101" pitchFamily="2" charset="-122"/>
                <a:cs typeface="+mn-cs"/>
              </a:rPr>
              <a:t>. </a:t>
            </a:r>
            <a:r>
              <a:rPr kumimoji="0" lang="en-US" sz="1600" i="0" u="none" strike="noStrike" kern="1200" cap="none" spc="0" normalizeH="0" baseline="0" noProof="0" dirty="0">
                <a:ln>
                  <a:noFill/>
                </a:ln>
                <a:solidFill>
                  <a:srgbClr val="000000">
                    <a:lumMod val="75000"/>
                    <a:lumOff val="25000"/>
                  </a:srgbClr>
                </a:solidFill>
                <a:effectLst/>
                <a:uLnTx/>
                <a:uFillTx/>
                <a:latin typeface="Segoe UI Light"/>
                <a:ea typeface="DengXian" panose="02010600030101010101" pitchFamily="2" charset="-122"/>
                <a:cs typeface="+mn-cs"/>
              </a:rPr>
              <a:t>However, these </a:t>
            </a:r>
            <a:r>
              <a:rPr kumimoji="0" lang="en-US" sz="1600" b="1" i="0" u="none" strike="noStrike" kern="1200" cap="none" spc="0" normalizeH="0" baseline="0" noProof="0" dirty="0">
                <a:ln>
                  <a:noFill/>
                </a:ln>
                <a:solidFill>
                  <a:srgbClr val="000000">
                    <a:lumMod val="75000"/>
                    <a:lumOff val="25000"/>
                  </a:srgbClr>
                </a:solidFill>
                <a:effectLst/>
                <a:uLnTx/>
                <a:uFillTx/>
                <a:latin typeface="Segoe UI Light"/>
                <a:ea typeface="DengXian" panose="02010600030101010101" pitchFamily="2" charset="-122"/>
                <a:cs typeface="+mn-cs"/>
              </a:rPr>
              <a:t>perturbations do not change the overall amplification or attenuation pattern. </a:t>
            </a:r>
            <a:endParaRPr kumimoji="0" lang="en-US" sz="1600" b="1" i="0" u="none" strike="noStrike" kern="1200" cap="none" spc="0" normalizeH="0" baseline="0" noProof="0" dirty="0">
              <a:ln>
                <a:noFill/>
              </a:ln>
              <a:solidFill>
                <a:srgbClr val="000000">
                  <a:lumMod val="75000"/>
                  <a:lumOff val="25000"/>
                </a:srgbClr>
              </a:solidFill>
              <a:effectLst/>
              <a:uLnTx/>
              <a:uFillTx/>
              <a:latin typeface="Segoe UI Light"/>
              <a:ea typeface="+mn-ea"/>
              <a:cs typeface="+mn-cs"/>
            </a:endParaRPr>
          </a:p>
          <a:p>
            <a:endParaRPr lang="en-US" sz="1600" b="1" dirty="0">
              <a:effectLst/>
              <a:latin typeface="Times New Roman" panose="02020603050405020304" pitchFamily="18" charset="0"/>
              <a:ea typeface="DengXian" panose="02010600030101010101" pitchFamily="2" charset="-122"/>
            </a:endParaRPr>
          </a:p>
        </p:txBody>
      </p:sp>
      <p:sp>
        <p:nvSpPr>
          <p:cNvPr id="6" name="Slide Number Placeholder 5">
            <a:extLst>
              <a:ext uri="{FF2B5EF4-FFF2-40B4-BE49-F238E27FC236}">
                <a16:creationId xmlns:a16="http://schemas.microsoft.com/office/drawing/2014/main" id="{3435BD7C-E24B-4C4A-BECA-70F689786969}"/>
              </a:ext>
            </a:extLst>
          </p:cNvPr>
          <p:cNvSpPr>
            <a:spLocks noGrp="1"/>
          </p:cNvSpPr>
          <p:nvPr>
            <p:ph type="sldNum" sz="quarter" idx="4"/>
          </p:nvPr>
        </p:nvSpPr>
        <p:spPr/>
        <p:txBody>
          <a:bodyPr/>
          <a:lstStyle/>
          <a:p>
            <a:fld id="{9860EDB8-5305-433F-BE41-D7A86D811DB3}" type="slidenum">
              <a:rPr lang="en-US" smtClean="0"/>
              <a:pPr/>
              <a:t>23</a:t>
            </a:fld>
            <a:endParaRPr lang="en-US" dirty="0"/>
          </a:p>
        </p:txBody>
      </p:sp>
      <p:graphicFrame>
        <p:nvGraphicFramePr>
          <p:cNvPr id="7" name="Diagram 6">
            <a:extLst>
              <a:ext uri="{FF2B5EF4-FFF2-40B4-BE49-F238E27FC236}">
                <a16:creationId xmlns:a16="http://schemas.microsoft.com/office/drawing/2014/main" id="{468E8955-E693-42F9-97A5-FE397DDCB0BF}"/>
              </a:ext>
            </a:extLst>
          </p:cNvPr>
          <p:cNvGraphicFramePr/>
          <p:nvPr>
            <p:extLst>
              <p:ext uri="{D42A27DB-BD31-4B8C-83A1-F6EECF244321}">
                <p14:modId xmlns:p14="http://schemas.microsoft.com/office/powerpoint/2010/main" val="821372776"/>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963658C5-ABF7-441E-9A90-2E0DEA25FF08}"/>
              </a:ext>
            </a:extLst>
          </p:cNvPr>
          <p:cNvSpPr txBox="1"/>
          <p:nvPr/>
        </p:nvSpPr>
        <p:spPr>
          <a:xfrm>
            <a:off x="2921000" y="5943600"/>
            <a:ext cx="5981700" cy="215444"/>
          </a:xfrm>
          <a:prstGeom prst="rect">
            <a:avLst/>
          </a:prstGeom>
          <a:noFill/>
        </p:spPr>
        <p:txBody>
          <a:bodyPr wrap="square" rtlCol="0">
            <a:spAutoFit/>
          </a:bodyPr>
          <a:lstStyle/>
          <a:p>
            <a:pPr algn="ctr"/>
            <a:r>
              <a:rPr lang="en-US" sz="800" dirty="0"/>
              <a:t>Image Source: </a:t>
            </a:r>
            <a:r>
              <a:rPr lang="en-US" sz="800" dirty="0" err="1"/>
              <a:t>R,Nave</a:t>
            </a:r>
            <a:r>
              <a:rPr lang="en-US" sz="800" dirty="0"/>
              <a:t>. </a:t>
            </a:r>
            <a:r>
              <a:rPr lang="en-US" sz="800" dirty="0" err="1"/>
              <a:t>Hyperphysics</a:t>
            </a:r>
            <a:endParaRPr lang="en-US" sz="800" dirty="0"/>
          </a:p>
        </p:txBody>
      </p:sp>
      <p:pic>
        <p:nvPicPr>
          <p:cNvPr id="2052" name="Picture 4">
            <a:extLst>
              <a:ext uri="{FF2B5EF4-FFF2-40B4-BE49-F238E27FC236}">
                <a16:creationId xmlns:a16="http://schemas.microsoft.com/office/drawing/2014/main" id="{859704C3-28E6-4E0B-9003-9223FB1E6D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8163" y="3750707"/>
            <a:ext cx="4368800" cy="2235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2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71AD2-4FB2-44E2-A19C-197B7DF2D968}"/>
              </a:ext>
            </a:extLst>
          </p:cNvPr>
          <p:cNvSpPr>
            <a:spLocks noGrp="1"/>
          </p:cNvSpPr>
          <p:nvPr>
            <p:ph type="title"/>
          </p:nvPr>
        </p:nvSpPr>
        <p:spPr/>
        <p:txBody>
          <a:bodyPr/>
          <a:lstStyle/>
          <a:p>
            <a:r>
              <a:rPr lang="en-US" b="1" dirty="0"/>
              <a:t>Experiment 1: Ring Configuration</a:t>
            </a:r>
          </a:p>
        </p:txBody>
      </p:sp>
      <p:sp>
        <p:nvSpPr>
          <p:cNvPr id="3" name="Content Placeholder 2">
            <a:extLst>
              <a:ext uri="{FF2B5EF4-FFF2-40B4-BE49-F238E27FC236}">
                <a16:creationId xmlns:a16="http://schemas.microsoft.com/office/drawing/2014/main" id="{F87013EB-12D4-420E-A963-8E2943BA3872}"/>
              </a:ext>
            </a:extLst>
          </p:cNvPr>
          <p:cNvSpPr>
            <a:spLocks noGrp="1"/>
          </p:cNvSpPr>
          <p:nvPr>
            <p:ph sz="quarter" idx="10"/>
          </p:nvPr>
        </p:nvSpPr>
        <p:spPr>
          <a:xfrm>
            <a:off x="685546" y="1614961"/>
            <a:ext cx="5327904" cy="3977640"/>
          </a:xfrm>
        </p:spPr>
        <p:txBody>
          <a:bodyPr/>
          <a:lstStyle/>
          <a:p>
            <a:r>
              <a:rPr lang="en-US" dirty="0"/>
              <a:t>Ring </a:t>
            </a:r>
            <a:r>
              <a:rPr lang="en-US" dirty="0" err="1"/>
              <a:t>cfon</a:t>
            </a:r>
            <a:endParaRPr lang="en-US" dirty="0"/>
          </a:p>
        </p:txBody>
      </p:sp>
      <p:sp>
        <p:nvSpPr>
          <p:cNvPr id="6" name="Slide Number Placeholder 5">
            <a:extLst>
              <a:ext uri="{FF2B5EF4-FFF2-40B4-BE49-F238E27FC236}">
                <a16:creationId xmlns:a16="http://schemas.microsoft.com/office/drawing/2014/main" id="{4376156B-A098-4F64-8AB4-A19DAA7E8AE1}"/>
              </a:ext>
            </a:extLst>
          </p:cNvPr>
          <p:cNvSpPr>
            <a:spLocks noGrp="1"/>
          </p:cNvSpPr>
          <p:nvPr>
            <p:ph type="sldNum" sz="quarter" idx="4"/>
          </p:nvPr>
        </p:nvSpPr>
        <p:spPr/>
        <p:txBody>
          <a:bodyPr/>
          <a:lstStyle/>
          <a:p>
            <a:fld id="{9860EDB8-5305-433F-BE41-D7A86D811DB3}" type="slidenum">
              <a:rPr lang="en-US" smtClean="0"/>
              <a:pPr/>
              <a:t>24</a:t>
            </a:fld>
            <a:endParaRPr lang="en-US"/>
          </a:p>
        </p:txBody>
      </p:sp>
      <p:grpSp>
        <p:nvGrpSpPr>
          <p:cNvPr id="7" name="Group 6">
            <a:extLst>
              <a:ext uri="{FF2B5EF4-FFF2-40B4-BE49-F238E27FC236}">
                <a16:creationId xmlns:a16="http://schemas.microsoft.com/office/drawing/2014/main" id="{D3DE80C7-56B3-43CD-BFB8-488237B00E81}"/>
              </a:ext>
            </a:extLst>
          </p:cNvPr>
          <p:cNvGrpSpPr/>
          <p:nvPr/>
        </p:nvGrpSpPr>
        <p:grpSpPr>
          <a:xfrm>
            <a:off x="6369304" y="2773047"/>
            <a:ext cx="4246878" cy="2763519"/>
            <a:chOff x="0" y="0"/>
            <a:chExt cx="4247084" cy="2763519"/>
          </a:xfrm>
        </p:grpSpPr>
        <p:pic>
          <p:nvPicPr>
            <p:cNvPr id="8" name="Picture 7">
              <a:extLst>
                <a:ext uri="{FF2B5EF4-FFF2-40B4-BE49-F238E27FC236}">
                  <a16:creationId xmlns:a16="http://schemas.microsoft.com/office/drawing/2014/main" id="{F09187F7-AD76-403C-8B06-87B53E42F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626"/>
              <a:ext cx="866775" cy="2752725"/>
            </a:xfrm>
            <a:prstGeom prst="rect">
              <a:avLst/>
            </a:prstGeom>
          </p:spPr>
        </p:pic>
        <p:grpSp>
          <p:nvGrpSpPr>
            <p:cNvPr id="9" name="Group 8">
              <a:extLst>
                <a:ext uri="{FF2B5EF4-FFF2-40B4-BE49-F238E27FC236}">
                  <a16:creationId xmlns:a16="http://schemas.microsoft.com/office/drawing/2014/main" id="{6F0B7C41-D6D2-432B-AD2E-2B7B52D69C49}"/>
                </a:ext>
              </a:extLst>
            </p:cNvPr>
            <p:cNvGrpSpPr/>
            <p:nvPr/>
          </p:nvGrpSpPr>
          <p:grpSpPr>
            <a:xfrm>
              <a:off x="1302590" y="0"/>
              <a:ext cx="2944494" cy="2763519"/>
              <a:chOff x="0" y="0"/>
              <a:chExt cx="2944732" cy="2763992"/>
            </a:xfrm>
          </p:grpSpPr>
          <p:pic>
            <p:nvPicPr>
              <p:cNvPr id="10" name="Picture 9">
                <a:extLst>
                  <a:ext uri="{FF2B5EF4-FFF2-40B4-BE49-F238E27FC236}">
                    <a16:creationId xmlns:a16="http://schemas.microsoft.com/office/drawing/2014/main" id="{E11CCBF6-6A67-428F-99FD-08D56DD55B0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5517" y="1403498"/>
                <a:ext cx="1339215" cy="1339215"/>
              </a:xfrm>
              <a:prstGeom prst="rect">
                <a:avLst/>
              </a:prstGeom>
              <a:noFill/>
              <a:ln>
                <a:noFill/>
              </a:ln>
            </p:spPr>
          </p:pic>
          <p:pic>
            <p:nvPicPr>
              <p:cNvPr id="11" name="Picture 10">
                <a:extLst>
                  <a:ext uri="{FF2B5EF4-FFF2-40B4-BE49-F238E27FC236}">
                    <a16:creationId xmlns:a16="http://schemas.microsoft.com/office/drawing/2014/main" id="{EF4341AC-2D75-4702-91B1-41833996F10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05517" y="31898"/>
                <a:ext cx="1323340" cy="1323340"/>
              </a:xfrm>
              <a:prstGeom prst="rect">
                <a:avLst/>
              </a:prstGeom>
              <a:noFill/>
              <a:ln>
                <a:noFill/>
              </a:ln>
            </p:spPr>
          </p:pic>
          <p:pic>
            <p:nvPicPr>
              <p:cNvPr id="12" name="Picture 11">
                <a:extLst>
                  <a:ext uri="{FF2B5EF4-FFF2-40B4-BE49-F238E27FC236}">
                    <a16:creationId xmlns:a16="http://schemas.microsoft.com/office/drawing/2014/main" id="{C8A7B80B-BE5F-4704-AFEC-A854405575D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898" y="0"/>
                <a:ext cx="1354455" cy="1354455"/>
              </a:xfrm>
              <a:prstGeom prst="rect">
                <a:avLst/>
              </a:prstGeom>
              <a:noFill/>
              <a:ln>
                <a:noFill/>
              </a:ln>
            </p:spPr>
          </p:pic>
          <p:pic>
            <p:nvPicPr>
              <p:cNvPr id="13" name="Picture 12">
                <a:extLst>
                  <a:ext uri="{FF2B5EF4-FFF2-40B4-BE49-F238E27FC236}">
                    <a16:creationId xmlns:a16="http://schemas.microsoft.com/office/drawing/2014/main" id="{EF746AF4-C34B-401A-860C-2FF624448992}"/>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1382232"/>
                <a:ext cx="1381760" cy="1381760"/>
              </a:xfrm>
              <a:prstGeom prst="rect">
                <a:avLst/>
              </a:prstGeom>
              <a:noFill/>
              <a:ln>
                <a:noFill/>
              </a:ln>
            </p:spPr>
          </p:pic>
        </p:grpSp>
      </p:grpSp>
      <p:sp>
        <p:nvSpPr>
          <p:cNvPr id="14" name="Content Placeholder 6">
            <a:extLst>
              <a:ext uri="{FF2B5EF4-FFF2-40B4-BE49-F238E27FC236}">
                <a16:creationId xmlns:a16="http://schemas.microsoft.com/office/drawing/2014/main" id="{FC2001AE-8C16-4CB5-BD81-37B3A15438D6}"/>
              </a:ext>
            </a:extLst>
          </p:cNvPr>
          <p:cNvSpPr txBox="1">
            <a:spLocks/>
          </p:cNvSpPr>
          <p:nvPr/>
        </p:nvSpPr>
        <p:spPr>
          <a:xfrm>
            <a:off x="444500" y="1460501"/>
            <a:ext cx="11010900" cy="863600"/>
          </a:xfrm>
          <a:prstGeom prst="roundRect">
            <a:avLst/>
          </a:prstGeom>
          <a:ln w="12700" cap="flat" cmpd="sng" algn="ctr">
            <a:solidFill>
              <a:schemeClr val="accent6">
                <a:lumMod val="75000"/>
              </a:schemeClr>
            </a:solidFill>
            <a:prstDash val="solid"/>
            <a:miter lim="800000"/>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rmAutofit/>
          </a:bodyPr>
          <a:lstStyle>
            <a:lvl1pPr marL="0" indent="0" algn="l" defTabSz="914400" rtl="0" eaLnBrk="1" latinLnBrk="0" hangingPunct="1">
              <a:lnSpc>
                <a:spcPct val="100000"/>
              </a:lnSpc>
              <a:spcBef>
                <a:spcPts val="1000"/>
              </a:spcBef>
              <a:spcAft>
                <a:spcPts val="120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dk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dk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dk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dk1"/>
                </a:solidFill>
                <a:latin typeface="+mn-lt"/>
                <a:ea typeface="+mn-ea"/>
                <a:cs typeface="+mn-cs"/>
              </a:defRPr>
            </a:lvl9pPr>
          </a:lstStyle>
          <a:p>
            <a:pPr algn="ctr"/>
            <a:r>
              <a:rPr lang="en-US" sz="1200" b="1" dirty="0"/>
              <a:t>How can spin waves be controlled? And to what degree it can be done so?</a:t>
            </a:r>
          </a:p>
        </p:txBody>
      </p:sp>
      <p:sp>
        <p:nvSpPr>
          <p:cNvPr id="15" name="Rectangle: Rounded Corners 14">
            <a:extLst>
              <a:ext uri="{FF2B5EF4-FFF2-40B4-BE49-F238E27FC236}">
                <a16:creationId xmlns:a16="http://schemas.microsoft.com/office/drawing/2014/main" id="{2F3363BB-E60D-4231-99C5-31AEDBF88A79}"/>
              </a:ext>
            </a:extLst>
          </p:cNvPr>
          <p:cNvSpPr/>
          <p:nvPr/>
        </p:nvSpPr>
        <p:spPr>
          <a:xfrm>
            <a:off x="1041400" y="3042286"/>
            <a:ext cx="3886200" cy="24942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ea typeface="DengXian" panose="02010600030101010101" pitchFamily="2" charset="-122"/>
              </a:rPr>
              <a:t>Placing multiple skyrmions orthogonally in a ring around the STNO region. </a:t>
            </a:r>
          </a:p>
          <a:p>
            <a:pPr algn="ctr"/>
            <a:endParaRPr lang="en-US" b="1" dirty="0">
              <a:ea typeface="DengXian" panose="02010600030101010101" pitchFamily="2" charset="-122"/>
            </a:endParaRPr>
          </a:p>
          <a:p>
            <a:pPr algn="ctr"/>
            <a:r>
              <a:rPr lang="en-US" b="1" dirty="0">
                <a:ea typeface="DengXian" panose="02010600030101010101" pitchFamily="2" charset="-122"/>
              </a:rPr>
              <a:t>H</a:t>
            </a:r>
            <a:r>
              <a:rPr lang="en-US" sz="1800" b="1" dirty="0">
                <a:effectLst/>
                <a:ea typeface="DengXian" panose="02010600030101010101" pitchFamily="2" charset="-122"/>
              </a:rPr>
              <a:t>ow does </a:t>
            </a:r>
            <a:r>
              <a:rPr lang="en-US" sz="1800" i="1" dirty="0">
                <a:effectLst/>
                <a:ea typeface="DengXian" panose="02010600030101010101" pitchFamily="2" charset="-122"/>
              </a:rPr>
              <a:t>Ring Configuration</a:t>
            </a:r>
            <a:r>
              <a:rPr lang="en-US" sz="1800" dirty="0">
                <a:effectLst/>
                <a:ea typeface="DengXian" panose="02010600030101010101" pitchFamily="2" charset="-122"/>
              </a:rPr>
              <a:t> </a:t>
            </a:r>
            <a:r>
              <a:rPr lang="en-US" sz="1800" b="1" dirty="0">
                <a:effectLst/>
                <a:ea typeface="DengXian" panose="02010600030101010101" pitchFamily="2" charset="-122"/>
              </a:rPr>
              <a:t>affect spin waves? </a:t>
            </a:r>
            <a:endParaRPr lang="en-US" b="1" dirty="0"/>
          </a:p>
        </p:txBody>
      </p:sp>
      <p:graphicFrame>
        <p:nvGraphicFramePr>
          <p:cNvPr id="16" name="Diagram 15">
            <a:extLst>
              <a:ext uri="{FF2B5EF4-FFF2-40B4-BE49-F238E27FC236}">
                <a16:creationId xmlns:a16="http://schemas.microsoft.com/office/drawing/2014/main" id="{9C4C967B-2298-4344-BBAC-B06F9250AD14}"/>
              </a:ext>
            </a:extLst>
          </p:cNvPr>
          <p:cNvGraphicFramePr/>
          <p:nvPr>
            <p:extLst>
              <p:ext uri="{D42A27DB-BD31-4B8C-83A1-F6EECF244321}">
                <p14:modId xmlns:p14="http://schemas.microsoft.com/office/powerpoint/2010/main" val="821372776"/>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362901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25F82-7ED5-46F8-A68A-C7DF5247E6FB}"/>
              </a:ext>
            </a:extLst>
          </p:cNvPr>
          <p:cNvSpPr>
            <a:spLocks noGrp="1"/>
          </p:cNvSpPr>
          <p:nvPr>
            <p:ph type="title"/>
          </p:nvPr>
        </p:nvSpPr>
        <p:spPr/>
        <p:txBody>
          <a:bodyPr/>
          <a:lstStyle/>
          <a:p>
            <a:r>
              <a:rPr lang="en-US" b="1" dirty="0"/>
              <a:t>Experiment 2: Ring Configuration Results</a:t>
            </a:r>
          </a:p>
        </p:txBody>
      </p:sp>
      <p:sp>
        <p:nvSpPr>
          <p:cNvPr id="6" name="Slide Number Placeholder 5">
            <a:extLst>
              <a:ext uri="{FF2B5EF4-FFF2-40B4-BE49-F238E27FC236}">
                <a16:creationId xmlns:a16="http://schemas.microsoft.com/office/drawing/2014/main" id="{00F31904-5152-4AA0-ACC6-3ADD2ECAE0D9}"/>
              </a:ext>
            </a:extLst>
          </p:cNvPr>
          <p:cNvSpPr>
            <a:spLocks noGrp="1"/>
          </p:cNvSpPr>
          <p:nvPr>
            <p:ph type="sldNum" sz="quarter" idx="4"/>
          </p:nvPr>
        </p:nvSpPr>
        <p:spPr/>
        <p:txBody>
          <a:bodyPr/>
          <a:lstStyle/>
          <a:p>
            <a:fld id="{9860EDB8-5305-433F-BE41-D7A86D811DB3}" type="slidenum">
              <a:rPr lang="en-US" smtClean="0"/>
              <a:pPr/>
              <a:t>25</a:t>
            </a:fld>
            <a:endParaRPr lang="en-US"/>
          </a:p>
        </p:txBody>
      </p:sp>
      <p:graphicFrame>
        <p:nvGraphicFramePr>
          <p:cNvPr id="12" name="Content Placeholder 11">
            <a:extLst>
              <a:ext uri="{FF2B5EF4-FFF2-40B4-BE49-F238E27FC236}">
                <a16:creationId xmlns:a16="http://schemas.microsoft.com/office/drawing/2014/main" id="{153459D6-D137-4A20-B233-BB63359A4892}"/>
              </a:ext>
            </a:extLst>
          </p:cNvPr>
          <p:cNvGraphicFramePr>
            <a:graphicFrameLocks noGrp="1"/>
          </p:cNvGraphicFramePr>
          <p:nvPr>
            <p:ph sz="quarter" idx="10"/>
            <p:extLst>
              <p:ext uri="{D42A27DB-BD31-4B8C-83A1-F6EECF244321}">
                <p14:modId xmlns:p14="http://schemas.microsoft.com/office/powerpoint/2010/main" val="121164269"/>
              </p:ext>
            </p:extLst>
          </p:nvPr>
        </p:nvGraphicFramePr>
        <p:xfrm>
          <a:off x="1847596" y="1296948"/>
          <a:ext cx="8718804" cy="4264104"/>
        </p:xfrm>
        <a:graphic>
          <a:graphicData uri="http://schemas.openxmlformats.org/drawingml/2006/table">
            <a:tbl>
              <a:tblPr firstRow="1" bandRow="1"/>
              <a:tblGrid>
                <a:gridCol w="2218016">
                  <a:extLst>
                    <a:ext uri="{9D8B030D-6E8A-4147-A177-3AD203B41FA5}">
                      <a16:colId xmlns:a16="http://schemas.microsoft.com/office/drawing/2014/main" val="2026440441"/>
                    </a:ext>
                  </a:extLst>
                </a:gridCol>
                <a:gridCol w="2378045">
                  <a:extLst>
                    <a:ext uri="{9D8B030D-6E8A-4147-A177-3AD203B41FA5}">
                      <a16:colId xmlns:a16="http://schemas.microsoft.com/office/drawing/2014/main" val="1749696953"/>
                    </a:ext>
                  </a:extLst>
                </a:gridCol>
                <a:gridCol w="2666096">
                  <a:extLst>
                    <a:ext uri="{9D8B030D-6E8A-4147-A177-3AD203B41FA5}">
                      <a16:colId xmlns:a16="http://schemas.microsoft.com/office/drawing/2014/main" val="4166757666"/>
                    </a:ext>
                  </a:extLst>
                </a:gridCol>
                <a:gridCol w="1456647">
                  <a:extLst>
                    <a:ext uri="{9D8B030D-6E8A-4147-A177-3AD203B41FA5}">
                      <a16:colId xmlns:a16="http://schemas.microsoft.com/office/drawing/2014/main" val="603643635"/>
                    </a:ext>
                  </a:extLst>
                </a:gridCol>
              </a:tblGrid>
              <a:tr h="911150">
                <a:tc>
                  <a:txBody>
                    <a:bodyPr/>
                    <a:lstStyle/>
                    <a:p>
                      <a:pPr marL="0" marR="0" algn="r">
                        <a:lnSpc>
                          <a:spcPct val="200000"/>
                        </a:lnSpc>
                        <a:spcBef>
                          <a:spcPts val="0"/>
                        </a:spcBef>
                        <a:spcAft>
                          <a:spcPts val="0"/>
                        </a:spcAft>
                      </a:pPr>
                      <a:r>
                        <a:rPr lang="en-US" sz="1400" b="1" kern="12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Configuration (nm)</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l">
                        <a:lnSpc>
                          <a:spcPct val="200000"/>
                        </a:lnSpc>
                        <a:spcBef>
                          <a:spcPts val="0"/>
                        </a:spcBef>
                        <a:spcAft>
                          <a:spcPts val="0"/>
                        </a:spcAft>
                      </a:pPr>
                      <a:r>
                        <a:rPr lang="en-US" sz="1400" b="1" kern="12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Skyrmion Formation</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l">
                        <a:lnSpc>
                          <a:spcPct val="200000"/>
                        </a:lnSpc>
                        <a:spcBef>
                          <a:spcPts val="0"/>
                        </a:spcBef>
                        <a:spcAft>
                          <a:spcPts val="0"/>
                        </a:spcAft>
                      </a:pPr>
                      <a:r>
                        <a:rPr lang="en-US" sz="1400" b="1" kern="12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Reduced </a:t>
                      </a:r>
                      <a:r>
                        <a:rPr lang="en-US" sz="1400" b="1" kern="120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magnetisation</a:t>
                      </a:r>
                      <a:r>
                        <a:rPr lang="en-US" sz="1400" b="1" kern="12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algn="l">
                        <a:lnSpc>
                          <a:spcPct val="200000"/>
                        </a:lnSpc>
                        <a:spcBef>
                          <a:spcPts val="0"/>
                        </a:spcBef>
                        <a:spcAft>
                          <a:spcPts val="0"/>
                        </a:spcAft>
                      </a:pPr>
                      <a:r>
                        <a:rPr lang="en-US" sz="1400" b="1" kern="12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(unit length)</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Time (s)</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270651017"/>
                  </a:ext>
                </a:extLst>
              </a:tr>
              <a:tr h="350583">
                <a:tc>
                  <a:txBody>
                    <a:bodyPr/>
                    <a:lstStyle/>
                    <a:p>
                      <a:pPr marL="0" marR="0" algn="r">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125</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200000"/>
                        </a:lnSpc>
                        <a:spcBef>
                          <a:spcPts val="0"/>
                        </a:spcBef>
                        <a:spcAft>
                          <a:spcPts val="0"/>
                        </a:spcAft>
                      </a:pPr>
                      <a:r>
                        <a:rPr lang="en-US" sz="1400" b="1"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200000"/>
                        </a:lnSpc>
                        <a:spcBef>
                          <a:spcPts val="0"/>
                        </a:spcBef>
                        <a:spcAft>
                          <a:spcPts val="0"/>
                        </a:spcAft>
                      </a:pPr>
                      <a:r>
                        <a:rPr lang="en-US" sz="1400" b="1"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1624910"/>
                  </a:ext>
                </a:extLst>
              </a:tr>
              <a:tr h="350583">
                <a:tc>
                  <a:txBody>
                    <a:bodyPr/>
                    <a:lstStyle/>
                    <a:p>
                      <a:pPr marL="0" marR="0" algn="r">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125-125</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900547"/>
                  </a:ext>
                </a:extLst>
              </a:tr>
              <a:tr h="350583">
                <a:tc>
                  <a:txBody>
                    <a:bodyPr/>
                    <a:lstStyle/>
                    <a:p>
                      <a:pPr marL="0" marR="0" algn="r">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125-125-125</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1278012"/>
                  </a:ext>
                </a:extLst>
              </a:tr>
              <a:tr h="591197">
                <a:tc>
                  <a:txBody>
                    <a:bodyPr/>
                    <a:lstStyle/>
                    <a:p>
                      <a:pPr marL="0" marR="0" algn="r">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125-125-125-125</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2871359"/>
                  </a:ext>
                </a:extLst>
              </a:tr>
              <a:tr h="350583">
                <a:tc>
                  <a:txBody>
                    <a:bodyPr/>
                    <a:lstStyle/>
                    <a:p>
                      <a:pPr marL="0" marR="0" algn="r">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Yes</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-0.261991</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200000"/>
                        </a:lnSpc>
                        <a:spcBef>
                          <a:spcPts val="0"/>
                        </a:spcBef>
                        <a:spcAft>
                          <a:spcPts val="0"/>
                        </a:spcAft>
                      </a:pPr>
                      <a:r>
                        <a:rPr lang="en-US" sz="1400" b="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2.40E-9</a:t>
                      </a:r>
                      <a:endParaRPr lang="en-US" sz="1400" b="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9661066"/>
                  </a:ext>
                </a:extLst>
              </a:tr>
              <a:tr h="350583">
                <a:tc>
                  <a:txBody>
                    <a:bodyPr/>
                    <a:lstStyle/>
                    <a:p>
                      <a:pPr marL="0" marR="0" algn="r">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100-100</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Yes</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-0.261995</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2.02E-9</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389736"/>
                  </a:ext>
                </a:extLst>
              </a:tr>
              <a:tr h="350583">
                <a:tc>
                  <a:txBody>
                    <a:bodyPr/>
                    <a:lstStyle/>
                    <a:p>
                      <a:pPr marL="0" marR="0" algn="r">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100-100-100</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Yes</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-0.262263</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1.99E-9</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1682852"/>
                  </a:ext>
                </a:extLst>
              </a:tr>
              <a:tr h="591197">
                <a:tc>
                  <a:txBody>
                    <a:bodyPr/>
                    <a:lstStyle/>
                    <a:p>
                      <a:pPr marL="0" marR="0" algn="r">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100-100-100-100</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Yes</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-0.261847</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2.28E-9</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3845846"/>
                  </a:ext>
                </a:extLst>
              </a:tr>
            </a:tbl>
          </a:graphicData>
        </a:graphic>
      </p:graphicFrame>
      <p:sp>
        <p:nvSpPr>
          <p:cNvPr id="13" name="TextBox 12">
            <a:extLst>
              <a:ext uri="{FF2B5EF4-FFF2-40B4-BE49-F238E27FC236}">
                <a16:creationId xmlns:a16="http://schemas.microsoft.com/office/drawing/2014/main" id="{F6785AEF-A2B5-425C-948C-A6E56788EC92}"/>
              </a:ext>
            </a:extLst>
          </p:cNvPr>
          <p:cNvSpPr txBox="1"/>
          <p:nvPr/>
        </p:nvSpPr>
        <p:spPr>
          <a:xfrm>
            <a:off x="936498" y="5697836"/>
            <a:ext cx="10541000" cy="369332"/>
          </a:xfrm>
          <a:prstGeom prst="rect">
            <a:avLst/>
          </a:prstGeom>
          <a:noFill/>
        </p:spPr>
        <p:txBody>
          <a:bodyPr wrap="square" rtlCol="0">
            <a:spAutoFit/>
          </a:bodyPr>
          <a:lstStyle/>
          <a:p>
            <a:r>
              <a:rPr lang="en-US" b="1" dirty="0"/>
              <a:t>Up until three skyrmions, the time taken to nucleate skyrmion decreases.</a:t>
            </a:r>
          </a:p>
        </p:txBody>
      </p:sp>
      <p:sp>
        <p:nvSpPr>
          <p:cNvPr id="3" name="Rectangle 2">
            <a:extLst>
              <a:ext uri="{FF2B5EF4-FFF2-40B4-BE49-F238E27FC236}">
                <a16:creationId xmlns:a16="http://schemas.microsoft.com/office/drawing/2014/main" id="{30B6A9E2-0CE2-4C47-83E4-CE7E7D197DAB}"/>
              </a:ext>
            </a:extLst>
          </p:cNvPr>
          <p:cNvSpPr/>
          <p:nvPr/>
        </p:nvSpPr>
        <p:spPr>
          <a:xfrm>
            <a:off x="7949901" y="3732904"/>
            <a:ext cx="2753958" cy="182814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aphicFrame>
        <p:nvGraphicFramePr>
          <p:cNvPr id="9" name="Diagram 8">
            <a:extLst>
              <a:ext uri="{FF2B5EF4-FFF2-40B4-BE49-F238E27FC236}">
                <a16:creationId xmlns:a16="http://schemas.microsoft.com/office/drawing/2014/main" id="{3B76A2DF-7DD8-43FA-AFB9-7A486BDA9101}"/>
              </a:ext>
            </a:extLst>
          </p:cNvPr>
          <p:cNvGraphicFramePr/>
          <p:nvPr>
            <p:extLst>
              <p:ext uri="{D42A27DB-BD31-4B8C-83A1-F6EECF244321}">
                <p14:modId xmlns:p14="http://schemas.microsoft.com/office/powerpoint/2010/main" val="821372776"/>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9081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BAA2E-BD02-4E56-B63D-9B7068C80433}"/>
              </a:ext>
            </a:extLst>
          </p:cNvPr>
          <p:cNvSpPr>
            <a:spLocks noGrp="1"/>
          </p:cNvSpPr>
          <p:nvPr>
            <p:ph type="title"/>
          </p:nvPr>
        </p:nvSpPr>
        <p:spPr/>
        <p:txBody>
          <a:bodyPr/>
          <a:lstStyle/>
          <a:p>
            <a:r>
              <a:rPr lang="en-US" b="1" dirty="0"/>
              <a:t>Experiment 2: Ring Configuration Graphical Results</a:t>
            </a:r>
            <a:endParaRPr lang="en-US" dirty="0"/>
          </a:p>
        </p:txBody>
      </p:sp>
      <p:sp>
        <p:nvSpPr>
          <p:cNvPr id="3" name="Content Placeholder 2">
            <a:extLst>
              <a:ext uri="{FF2B5EF4-FFF2-40B4-BE49-F238E27FC236}">
                <a16:creationId xmlns:a16="http://schemas.microsoft.com/office/drawing/2014/main" id="{5C347A87-1590-405F-802C-B7BDD8384D84}"/>
              </a:ext>
            </a:extLst>
          </p:cNvPr>
          <p:cNvSpPr>
            <a:spLocks noGrp="1"/>
          </p:cNvSpPr>
          <p:nvPr>
            <p:ph sz="quarter" idx="10"/>
          </p:nvPr>
        </p:nvSpPr>
        <p:spPr>
          <a:xfrm>
            <a:off x="879669" y="1718904"/>
            <a:ext cx="5327904" cy="3977640"/>
          </a:xfrm>
        </p:spPr>
        <p:txBody>
          <a:bodyPr>
            <a:normAutofit/>
          </a:bodyPr>
          <a:lstStyle/>
          <a:p>
            <a:pPr marL="285750" indent="-285750">
              <a:buFont typeface="Arial" panose="020B0604020202020204" pitchFamily="34" charset="0"/>
              <a:buChar char="•"/>
            </a:pPr>
            <a:r>
              <a:rPr lang="en-US" sz="1800" dirty="0"/>
              <a:t>Visually in the attenuation graphs the decreased attenuation effect of the four skyrmion ring configuration can be observed through the steepness of attenuation</a:t>
            </a:r>
          </a:p>
          <a:p>
            <a:pPr marL="285750" indent="-285750">
              <a:buFont typeface="Arial" panose="020B0604020202020204" pitchFamily="34" charset="0"/>
              <a:buChar char="•"/>
            </a:pPr>
            <a:r>
              <a:rPr lang="en-US" sz="1800" dirty="0">
                <a:solidFill>
                  <a:schemeClr val="accent1"/>
                </a:solidFill>
              </a:rPr>
              <a:t>The attenuation effect, just like the amplification effect, is magnified until the presence of three skyrmions</a:t>
            </a:r>
          </a:p>
          <a:p>
            <a:pPr marL="285750" indent="-285750">
              <a:buFont typeface="Arial" panose="020B0604020202020204" pitchFamily="34" charset="0"/>
              <a:buChar char="•"/>
            </a:pPr>
            <a:r>
              <a:rPr lang="en-US" sz="1800" dirty="0">
                <a:solidFill>
                  <a:srgbClr val="FF0000"/>
                </a:solidFill>
              </a:rPr>
              <a:t>Possible reason why the four skyrmion ring has decreased effect could be addition of the </a:t>
            </a:r>
            <a:r>
              <a:rPr lang="en-US" sz="1800" i="1" dirty="0">
                <a:solidFill>
                  <a:srgbClr val="FF0000"/>
                </a:solidFill>
              </a:rPr>
              <a:t>directly opposing skyrmion </a:t>
            </a:r>
            <a:r>
              <a:rPr lang="en-US" sz="1800" dirty="0">
                <a:solidFill>
                  <a:srgbClr val="FF0000"/>
                </a:solidFill>
              </a:rPr>
              <a:t>which reduces the effectiveness of attenuation and amplification</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6" name="Slide Number Placeholder 5">
            <a:extLst>
              <a:ext uri="{FF2B5EF4-FFF2-40B4-BE49-F238E27FC236}">
                <a16:creationId xmlns:a16="http://schemas.microsoft.com/office/drawing/2014/main" id="{F1389798-97D9-46F4-955B-C4F0C8E600C8}"/>
              </a:ext>
            </a:extLst>
          </p:cNvPr>
          <p:cNvSpPr>
            <a:spLocks noGrp="1"/>
          </p:cNvSpPr>
          <p:nvPr>
            <p:ph type="sldNum" sz="quarter" idx="4"/>
          </p:nvPr>
        </p:nvSpPr>
        <p:spPr/>
        <p:txBody>
          <a:bodyPr/>
          <a:lstStyle/>
          <a:p>
            <a:fld id="{9860EDB8-5305-433F-BE41-D7A86D811DB3}" type="slidenum">
              <a:rPr lang="en-US" smtClean="0"/>
              <a:pPr/>
              <a:t>26</a:t>
            </a:fld>
            <a:endParaRPr lang="en-US"/>
          </a:p>
        </p:txBody>
      </p:sp>
      <p:grpSp>
        <p:nvGrpSpPr>
          <p:cNvPr id="7" name="Group 6">
            <a:extLst>
              <a:ext uri="{FF2B5EF4-FFF2-40B4-BE49-F238E27FC236}">
                <a16:creationId xmlns:a16="http://schemas.microsoft.com/office/drawing/2014/main" id="{90BD99E3-1B8D-497A-AE66-55C22C5B9464}"/>
              </a:ext>
            </a:extLst>
          </p:cNvPr>
          <p:cNvGrpSpPr/>
          <p:nvPr/>
        </p:nvGrpSpPr>
        <p:grpSpPr>
          <a:xfrm>
            <a:off x="7251700" y="1117599"/>
            <a:ext cx="4139457" cy="5010307"/>
            <a:chOff x="0" y="0"/>
            <a:chExt cx="6222144" cy="8791649"/>
          </a:xfrm>
        </p:grpSpPr>
        <p:pic>
          <p:nvPicPr>
            <p:cNvPr id="8" name="Picture 7" descr="Chart&#10;&#10;Description automatically generated">
              <a:extLst>
                <a:ext uri="{FF2B5EF4-FFF2-40B4-BE49-F238E27FC236}">
                  <a16:creationId xmlns:a16="http://schemas.microsoft.com/office/drawing/2014/main" id="{7329950A-891C-454C-B438-7F1C59EDF7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94" y="74428"/>
              <a:ext cx="2851785" cy="2138680"/>
            </a:xfrm>
            <a:prstGeom prst="rect">
              <a:avLst/>
            </a:prstGeom>
          </p:spPr>
        </p:pic>
        <p:pic>
          <p:nvPicPr>
            <p:cNvPr id="9" name="Picture 8" descr="Chart, histogram&#10;&#10;Description automatically generated">
              <a:extLst>
                <a:ext uri="{FF2B5EF4-FFF2-40B4-BE49-F238E27FC236}">
                  <a16:creationId xmlns:a16="http://schemas.microsoft.com/office/drawing/2014/main" id="{3D706CD1-E9EF-4DB8-8B65-61717591F8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94" y="2211572"/>
              <a:ext cx="2893060" cy="2169795"/>
            </a:xfrm>
            <a:prstGeom prst="rect">
              <a:avLst/>
            </a:prstGeom>
          </p:spPr>
        </p:pic>
        <p:pic>
          <p:nvPicPr>
            <p:cNvPr id="10" name="Picture 9" descr="Chart, histogram&#10;&#10;Description automatically generated">
              <a:extLst>
                <a:ext uri="{FF2B5EF4-FFF2-40B4-BE49-F238E27FC236}">
                  <a16:creationId xmlns:a16="http://schemas.microsoft.com/office/drawing/2014/main" id="{72DC016F-DA4D-4199-AD76-60460F089E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391247"/>
              <a:ext cx="2961005" cy="2220595"/>
            </a:xfrm>
            <a:prstGeom prst="rect">
              <a:avLst/>
            </a:prstGeom>
          </p:spPr>
        </p:pic>
        <p:pic>
          <p:nvPicPr>
            <p:cNvPr id="11" name="Picture 10" descr="Chart, histogram&#10;&#10;Description automatically generated">
              <a:extLst>
                <a:ext uri="{FF2B5EF4-FFF2-40B4-BE49-F238E27FC236}">
                  <a16:creationId xmlns:a16="http://schemas.microsoft.com/office/drawing/2014/main" id="{5F0BEAC0-BD18-4645-A9A7-5E3606561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33" y="6645349"/>
              <a:ext cx="2861945" cy="2146300"/>
            </a:xfrm>
            <a:prstGeom prst="rect">
              <a:avLst/>
            </a:prstGeom>
          </p:spPr>
        </p:pic>
        <p:pic>
          <p:nvPicPr>
            <p:cNvPr id="12" name="Picture 11" descr="Chart&#10;&#10;Description automatically generated">
              <a:extLst>
                <a:ext uri="{FF2B5EF4-FFF2-40B4-BE49-F238E27FC236}">
                  <a16:creationId xmlns:a16="http://schemas.microsoft.com/office/drawing/2014/main" id="{8DA7F5BA-5AD6-4F30-B4AE-8AE013460D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81154" y="0"/>
              <a:ext cx="2762885" cy="2072005"/>
            </a:xfrm>
            <a:prstGeom prst="rect">
              <a:avLst/>
            </a:prstGeom>
          </p:spPr>
        </p:pic>
        <p:pic>
          <p:nvPicPr>
            <p:cNvPr id="13" name="Picture 12" descr="Chart&#10;&#10;Description automatically generated">
              <a:extLst>
                <a:ext uri="{FF2B5EF4-FFF2-40B4-BE49-F238E27FC236}">
                  <a16:creationId xmlns:a16="http://schemas.microsoft.com/office/drawing/2014/main" id="{A37EDC37-8B4A-4C55-AAC2-42353BB0E6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02419" y="2264735"/>
              <a:ext cx="2798445" cy="2098675"/>
            </a:xfrm>
            <a:prstGeom prst="rect">
              <a:avLst/>
            </a:prstGeom>
          </p:spPr>
        </p:pic>
        <p:pic>
          <p:nvPicPr>
            <p:cNvPr id="14" name="Picture 13" descr="Chart&#10;&#10;Description automatically generated">
              <a:extLst>
                <a:ext uri="{FF2B5EF4-FFF2-40B4-BE49-F238E27FC236}">
                  <a16:creationId xmlns:a16="http://schemas.microsoft.com/office/drawing/2014/main" id="{B0AC4DCC-9F3B-4493-9174-3AEB9EF09E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81154" y="4444409"/>
              <a:ext cx="2840990" cy="2131060"/>
            </a:xfrm>
            <a:prstGeom prst="rect">
              <a:avLst/>
            </a:prstGeom>
          </p:spPr>
        </p:pic>
        <p:pic>
          <p:nvPicPr>
            <p:cNvPr id="15" name="Picture 14" descr="Chart&#10;&#10;Description automatically generated">
              <a:extLst>
                <a:ext uri="{FF2B5EF4-FFF2-40B4-BE49-F238E27FC236}">
                  <a16:creationId xmlns:a16="http://schemas.microsoft.com/office/drawing/2014/main" id="{0221507E-79EC-43A1-A35F-79063EEE45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34317" y="6581554"/>
              <a:ext cx="2785110" cy="2088515"/>
            </a:xfrm>
            <a:prstGeom prst="rect">
              <a:avLst/>
            </a:prstGeom>
          </p:spPr>
        </p:pic>
      </p:grpSp>
      <p:graphicFrame>
        <p:nvGraphicFramePr>
          <p:cNvPr id="16" name="Diagram 15">
            <a:extLst>
              <a:ext uri="{FF2B5EF4-FFF2-40B4-BE49-F238E27FC236}">
                <a16:creationId xmlns:a16="http://schemas.microsoft.com/office/drawing/2014/main" id="{FCF18100-83F3-42F5-B18F-F794BAEA2928}"/>
              </a:ext>
            </a:extLst>
          </p:cNvPr>
          <p:cNvGraphicFramePr/>
          <p:nvPr>
            <p:extLst>
              <p:ext uri="{D42A27DB-BD31-4B8C-83A1-F6EECF244321}">
                <p14:modId xmlns:p14="http://schemas.microsoft.com/office/powerpoint/2010/main" val="821372776"/>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4217103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E3D7-FF30-4632-A20C-7708F5AFEC44}"/>
              </a:ext>
            </a:extLst>
          </p:cNvPr>
          <p:cNvSpPr>
            <a:spLocks noGrp="1"/>
          </p:cNvSpPr>
          <p:nvPr>
            <p:ph type="title"/>
          </p:nvPr>
        </p:nvSpPr>
        <p:spPr>
          <a:xfrm>
            <a:off x="368300" y="448056"/>
            <a:ext cx="11214100" cy="555554"/>
          </a:xfrm>
        </p:spPr>
        <p:txBody>
          <a:bodyPr/>
          <a:lstStyle/>
          <a:p>
            <a:r>
              <a:rPr lang="en-US" b="1" dirty="0"/>
              <a:t>Experiment 1: Current Density </a:t>
            </a:r>
          </a:p>
        </p:txBody>
      </p:sp>
      <p:sp>
        <p:nvSpPr>
          <p:cNvPr id="6" name="Slide Number Placeholder 5">
            <a:extLst>
              <a:ext uri="{FF2B5EF4-FFF2-40B4-BE49-F238E27FC236}">
                <a16:creationId xmlns:a16="http://schemas.microsoft.com/office/drawing/2014/main" id="{FFE7870E-CC92-476A-84FA-56858387ED50}"/>
              </a:ext>
            </a:extLst>
          </p:cNvPr>
          <p:cNvSpPr>
            <a:spLocks noGrp="1"/>
          </p:cNvSpPr>
          <p:nvPr>
            <p:ph type="sldNum" sz="quarter" idx="4"/>
          </p:nvPr>
        </p:nvSpPr>
        <p:spPr>
          <a:xfrm>
            <a:off x="8333826" y="6203952"/>
            <a:ext cx="3276600" cy="365125"/>
          </a:xfrm>
        </p:spPr>
        <p:txBody>
          <a:bodyPr/>
          <a:lstStyle/>
          <a:p>
            <a:fld id="{9860EDB8-5305-433F-BE41-D7A86D811DB3}" type="slidenum">
              <a:rPr lang="en-US" smtClean="0"/>
              <a:pPr/>
              <a:t>27</a:t>
            </a:fld>
            <a:endParaRPr lang="en-US"/>
          </a:p>
        </p:txBody>
      </p:sp>
      <p:sp>
        <p:nvSpPr>
          <p:cNvPr id="7" name="Content Placeholder 6">
            <a:extLst>
              <a:ext uri="{FF2B5EF4-FFF2-40B4-BE49-F238E27FC236}">
                <a16:creationId xmlns:a16="http://schemas.microsoft.com/office/drawing/2014/main" id="{1C6E9423-A07E-458C-8334-7464E774693B}"/>
              </a:ext>
            </a:extLst>
          </p:cNvPr>
          <p:cNvSpPr txBox="1">
            <a:spLocks noGrp="1"/>
          </p:cNvSpPr>
          <p:nvPr>
            <p:ph sz="quarter" idx="10"/>
          </p:nvPr>
        </p:nvSpPr>
        <p:spPr>
          <a:xfrm>
            <a:off x="406400" y="1460501"/>
            <a:ext cx="10909300" cy="685800"/>
          </a:xfrm>
          <a:prstGeom prst="roundRect">
            <a:avLst/>
          </a:prstGeom>
          <a:ln w="12700" cap="flat" cmpd="sng" algn="ctr">
            <a:solidFill>
              <a:schemeClr val="accent6">
                <a:lumMod val="75000"/>
              </a:schemeClr>
            </a:solidFill>
            <a:prstDash val="solid"/>
            <a:miter lim="800000"/>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rmAutofit/>
          </a:bodyPr>
          <a:lstStyle>
            <a:lvl1pPr marL="0" indent="0" algn="l" defTabSz="914400" rtl="0" eaLnBrk="1" latinLnBrk="0" hangingPunct="1">
              <a:lnSpc>
                <a:spcPct val="100000"/>
              </a:lnSpc>
              <a:spcBef>
                <a:spcPts val="1000"/>
              </a:spcBef>
              <a:spcAft>
                <a:spcPts val="120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dk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dk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dk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dk1"/>
                </a:solidFill>
                <a:latin typeface="+mn-lt"/>
                <a:ea typeface="+mn-ea"/>
                <a:cs typeface="+mn-cs"/>
              </a:defRPr>
            </a:lvl9pPr>
          </a:lstStyle>
          <a:p>
            <a:pPr algn="ctr"/>
            <a:r>
              <a:rPr lang="en-US" sz="1200" b="1" dirty="0"/>
              <a:t>How can spin waves be controlled? And to what degree it can be done so?</a:t>
            </a:r>
          </a:p>
        </p:txBody>
      </p:sp>
      <p:graphicFrame>
        <p:nvGraphicFramePr>
          <p:cNvPr id="9" name="Table 8">
            <a:extLst>
              <a:ext uri="{FF2B5EF4-FFF2-40B4-BE49-F238E27FC236}">
                <a16:creationId xmlns:a16="http://schemas.microsoft.com/office/drawing/2014/main" id="{32905BB5-A03A-4672-ABB6-E3BA2C9B938D}"/>
              </a:ext>
            </a:extLst>
          </p:cNvPr>
          <p:cNvGraphicFramePr>
            <a:graphicFrameLocks noGrp="1"/>
          </p:cNvGraphicFramePr>
          <p:nvPr>
            <p:extLst>
              <p:ext uri="{D42A27DB-BD31-4B8C-83A1-F6EECF244321}">
                <p14:modId xmlns:p14="http://schemas.microsoft.com/office/powerpoint/2010/main" val="1572471084"/>
              </p:ext>
            </p:extLst>
          </p:nvPr>
        </p:nvGraphicFramePr>
        <p:xfrm>
          <a:off x="3690900" y="2646271"/>
          <a:ext cx="4810200" cy="1915020"/>
        </p:xfrm>
        <a:graphic>
          <a:graphicData uri="http://schemas.openxmlformats.org/drawingml/2006/table">
            <a:tbl>
              <a:tblPr firstRow="1" bandRow="1"/>
              <a:tblGrid>
                <a:gridCol w="2405100">
                  <a:extLst>
                    <a:ext uri="{9D8B030D-6E8A-4147-A177-3AD203B41FA5}">
                      <a16:colId xmlns:a16="http://schemas.microsoft.com/office/drawing/2014/main" val="2435917540"/>
                    </a:ext>
                  </a:extLst>
                </a:gridCol>
                <a:gridCol w="2405100">
                  <a:extLst>
                    <a:ext uri="{9D8B030D-6E8A-4147-A177-3AD203B41FA5}">
                      <a16:colId xmlns:a16="http://schemas.microsoft.com/office/drawing/2014/main" val="233936383"/>
                    </a:ext>
                  </a:extLst>
                </a:gridCol>
              </a:tblGrid>
              <a:tr h="805842">
                <a:tc>
                  <a:txBody>
                    <a:bodyPr/>
                    <a:lstStyle/>
                    <a:p>
                      <a:pPr marL="0" marR="0" algn="ctr">
                        <a:lnSpc>
                          <a:spcPct val="200000"/>
                        </a:lnSpc>
                        <a:spcBef>
                          <a:spcPts val="0"/>
                        </a:spcBef>
                        <a:spcAft>
                          <a:spcPts val="0"/>
                        </a:spcAft>
                      </a:pPr>
                      <a:r>
                        <a:rPr lang="en-US" sz="1400" b="1" kern="1200" dirty="0">
                          <a:solidFill>
                            <a:srgbClr val="FFFFFF"/>
                          </a:solidFill>
                          <a:effectLst/>
                          <a:latin typeface="Times" panose="02020603050405020304" pitchFamily="18" charset="0"/>
                          <a:ea typeface="Times New Roman" panose="02020603050405020304" pitchFamily="18" charset="0"/>
                          <a:cs typeface="Times New Roman" panose="02020603050405020304" pitchFamily="18" charset="0"/>
                        </a:rPr>
                        <a:t>STNO Region Current Density (</a:t>
                      </a:r>
                      <a:r>
                        <a:rPr lang="en-US" sz="1400" b="1" dirty="0">
                          <a:solidFill>
                            <a:srgbClr val="FFFFFF"/>
                          </a:solidFill>
                          <a:effectLst/>
                          <a:latin typeface="Times New Roman" panose="02020603050405020304" pitchFamily="18" charset="0"/>
                          <a:ea typeface="DengXian" panose="02010600030101010101" pitchFamily="2" charset="-122"/>
                          <a:cs typeface="Times New Roman" panose="02020603050405020304" pitchFamily="18" charset="0"/>
                        </a:rPr>
                        <a:t>Am</a:t>
                      </a:r>
                      <a:r>
                        <a:rPr lang="en-US" sz="1400" b="1" baseline="30000" dirty="0">
                          <a:solidFill>
                            <a:srgbClr val="FFFFFF"/>
                          </a:solidFill>
                          <a:effectLst/>
                          <a:latin typeface="Times New Roman" panose="02020603050405020304" pitchFamily="18" charset="0"/>
                          <a:ea typeface="DengXian" panose="02010600030101010101" pitchFamily="2" charset="-122"/>
                          <a:cs typeface="Times New Roman" panose="02020603050405020304" pitchFamily="18" charset="0"/>
                        </a:rPr>
                        <a:t>-2</a:t>
                      </a:r>
                      <a:r>
                        <a:rPr lang="en-US" sz="1400" b="1" kern="1200" dirty="0">
                          <a:solidFill>
                            <a:srgbClr val="FFFFFF"/>
                          </a:solidFill>
                          <a:effectLst/>
                          <a:latin typeface="Times" panose="02020603050405020304" pitchFamily="18" charset="0"/>
                          <a:ea typeface="Times New Roman" panose="02020603050405020304" pitchFamily="18" charset="0"/>
                          <a:cs typeface="Times New Roman" panose="02020603050405020304" pitchFamily="18" charset="0"/>
                        </a:rPr>
                        <a:t>)</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3282" marR="632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200000"/>
                        </a:lnSpc>
                        <a:spcBef>
                          <a:spcPts val="0"/>
                        </a:spcBef>
                        <a:spcAft>
                          <a:spcPts val="0"/>
                        </a:spcAft>
                      </a:pPr>
                      <a:r>
                        <a:rPr lang="en-US" sz="1400" b="1"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rPr>
                        <a:t>Skyrmion Nucleation in the STNO region</a:t>
                      </a:r>
                    </a:p>
                  </a:txBody>
                  <a:tcPr marL="63282" marR="63282"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13404210"/>
                  </a:ext>
                </a:extLst>
              </a:tr>
              <a:tr h="369726">
                <a:tc>
                  <a:txBody>
                    <a:bodyPr/>
                    <a:lstStyle/>
                    <a:p>
                      <a:pPr marL="0" marR="0" algn="ctr">
                        <a:lnSpc>
                          <a:spcPct val="200000"/>
                        </a:lnSpc>
                        <a:spcBef>
                          <a:spcPts val="0"/>
                        </a:spcBef>
                        <a:spcAft>
                          <a:spcPts val="0"/>
                        </a:spcAft>
                      </a:pPr>
                      <a:r>
                        <a:rPr lang="en-US" sz="1400" kern="12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-5.4985e10 </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3282" marR="632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400" dirty="0">
                          <a:effectLst/>
                          <a:latin typeface="Times New Roman" panose="02020603050405020304" pitchFamily="18" charset="0"/>
                          <a:ea typeface="DengXian" panose="02010600030101010101" pitchFamily="2" charset="-122"/>
                          <a:cs typeface="Times New Roman" panose="02020603050405020304" pitchFamily="18" charset="0"/>
                        </a:rPr>
                        <a:t>No</a:t>
                      </a:r>
                    </a:p>
                  </a:txBody>
                  <a:tcPr marL="63282" marR="63282"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3968719"/>
                  </a:ext>
                </a:extLst>
              </a:tr>
              <a:tr h="369726">
                <a:tc>
                  <a:txBody>
                    <a:bodyPr/>
                    <a:lstStyle/>
                    <a:p>
                      <a:pPr marL="0" marR="0" algn="ctr">
                        <a:lnSpc>
                          <a:spcPct val="200000"/>
                        </a:lnSpc>
                        <a:spcBef>
                          <a:spcPts val="0"/>
                        </a:spcBef>
                        <a:spcAft>
                          <a:spcPts val="0"/>
                        </a:spcAft>
                      </a:pPr>
                      <a:r>
                        <a:rPr lang="en-US" sz="1400" kern="12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-5.4985e11 (Original)</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3282" marR="632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400" dirty="0">
                          <a:effectLst/>
                          <a:latin typeface="Times New Roman" panose="02020603050405020304" pitchFamily="18" charset="0"/>
                          <a:ea typeface="DengXian" panose="02010600030101010101" pitchFamily="2" charset="-122"/>
                          <a:cs typeface="Times New Roman" panose="02020603050405020304" pitchFamily="18" charset="0"/>
                        </a:rPr>
                        <a:t>Yes</a:t>
                      </a:r>
                    </a:p>
                  </a:txBody>
                  <a:tcPr marL="63282" marR="63282"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8637137"/>
                  </a:ext>
                </a:extLst>
              </a:tr>
              <a:tr h="369726">
                <a:tc>
                  <a:txBody>
                    <a:bodyPr/>
                    <a:lstStyle/>
                    <a:p>
                      <a:pPr marL="0" marR="0" algn="ctr">
                        <a:lnSpc>
                          <a:spcPct val="200000"/>
                        </a:lnSpc>
                        <a:spcBef>
                          <a:spcPts val="0"/>
                        </a:spcBef>
                        <a:spcAft>
                          <a:spcPts val="0"/>
                        </a:spcAft>
                      </a:pPr>
                      <a:r>
                        <a:rPr lang="en-US" sz="1400" kern="12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-5.4985e12</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3282" marR="632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400" dirty="0">
                          <a:effectLst/>
                          <a:latin typeface="Times New Roman" panose="02020603050405020304" pitchFamily="18" charset="0"/>
                          <a:ea typeface="DengXian" panose="02010600030101010101" pitchFamily="2" charset="-122"/>
                          <a:cs typeface="Times New Roman" panose="02020603050405020304" pitchFamily="18" charset="0"/>
                        </a:rPr>
                        <a:t>Yes</a:t>
                      </a:r>
                    </a:p>
                  </a:txBody>
                  <a:tcPr marL="63282" marR="63282"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6378178"/>
                  </a:ext>
                </a:extLst>
              </a:tr>
            </a:tbl>
          </a:graphicData>
        </a:graphic>
      </p:graphicFrame>
      <p:sp>
        <p:nvSpPr>
          <p:cNvPr id="10" name="TextBox 9">
            <a:extLst>
              <a:ext uri="{FF2B5EF4-FFF2-40B4-BE49-F238E27FC236}">
                <a16:creationId xmlns:a16="http://schemas.microsoft.com/office/drawing/2014/main" id="{906FC2EF-6894-4283-B4F7-A5E71698BD1D}"/>
              </a:ext>
            </a:extLst>
          </p:cNvPr>
          <p:cNvSpPr txBox="1"/>
          <p:nvPr/>
        </p:nvSpPr>
        <p:spPr>
          <a:xfrm>
            <a:off x="1244600" y="5106022"/>
            <a:ext cx="99822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The injected spin current density must be above a certain threshold for skyrmions to form</a:t>
            </a:r>
          </a:p>
        </p:txBody>
      </p:sp>
      <p:graphicFrame>
        <p:nvGraphicFramePr>
          <p:cNvPr id="11" name="Diagram 10">
            <a:extLst>
              <a:ext uri="{FF2B5EF4-FFF2-40B4-BE49-F238E27FC236}">
                <a16:creationId xmlns:a16="http://schemas.microsoft.com/office/drawing/2014/main" id="{09CC329E-6766-475A-97D4-16F9D40A3512}"/>
              </a:ext>
            </a:extLst>
          </p:cNvPr>
          <p:cNvGraphicFramePr/>
          <p:nvPr>
            <p:extLst>
              <p:ext uri="{D42A27DB-BD31-4B8C-83A1-F6EECF244321}">
                <p14:modId xmlns:p14="http://schemas.microsoft.com/office/powerpoint/2010/main" val="821372776"/>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6233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0123B-F3B2-4104-9E77-21C2405D41AD}"/>
              </a:ext>
            </a:extLst>
          </p:cNvPr>
          <p:cNvSpPr>
            <a:spLocks noGrp="1"/>
          </p:cNvSpPr>
          <p:nvPr>
            <p:ph type="title"/>
          </p:nvPr>
        </p:nvSpPr>
        <p:spPr/>
        <p:txBody>
          <a:bodyPr/>
          <a:lstStyle/>
          <a:p>
            <a:r>
              <a:rPr lang="en-US" b="1" dirty="0"/>
              <a:t>Experiment 1: Summary</a:t>
            </a:r>
            <a:endParaRPr lang="en-US" dirty="0"/>
          </a:p>
        </p:txBody>
      </p:sp>
      <p:sp>
        <p:nvSpPr>
          <p:cNvPr id="3" name="Content Placeholder 2">
            <a:extLst>
              <a:ext uri="{FF2B5EF4-FFF2-40B4-BE49-F238E27FC236}">
                <a16:creationId xmlns:a16="http://schemas.microsoft.com/office/drawing/2014/main" id="{EF5AE95C-DE5F-40AD-8C57-FEC2CB620FED}"/>
              </a:ext>
            </a:extLst>
          </p:cNvPr>
          <p:cNvSpPr>
            <a:spLocks noGrp="1"/>
          </p:cNvSpPr>
          <p:nvPr>
            <p:ph sz="quarter" idx="10"/>
          </p:nvPr>
        </p:nvSpPr>
        <p:spPr/>
        <p:txBody>
          <a:bodyPr/>
          <a:lstStyle/>
          <a:p>
            <a:endParaRPr lang="en-US" dirty="0"/>
          </a:p>
        </p:txBody>
      </p:sp>
      <p:sp>
        <p:nvSpPr>
          <p:cNvPr id="6" name="Slide Number Placeholder 5">
            <a:extLst>
              <a:ext uri="{FF2B5EF4-FFF2-40B4-BE49-F238E27FC236}">
                <a16:creationId xmlns:a16="http://schemas.microsoft.com/office/drawing/2014/main" id="{C006C3F0-DF5B-4FA1-BCF3-596DE818DCAC}"/>
              </a:ext>
            </a:extLst>
          </p:cNvPr>
          <p:cNvSpPr>
            <a:spLocks noGrp="1"/>
          </p:cNvSpPr>
          <p:nvPr>
            <p:ph type="sldNum" sz="quarter" idx="4"/>
          </p:nvPr>
        </p:nvSpPr>
        <p:spPr/>
        <p:txBody>
          <a:bodyPr/>
          <a:lstStyle/>
          <a:p>
            <a:fld id="{9860EDB8-5305-433F-BE41-D7A86D811DB3}" type="slidenum">
              <a:rPr lang="en-US" smtClean="0"/>
              <a:pPr/>
              <a:t>28</a:t>
            </a:fld>
            <a:endParaRPr lang="en-US"/>
          </a:p>
        </p:txBody>
      </p:sp>
      <p:sp>
        <p:nvSpPr>
          <p:cNvPr id="7" name="Content Placeholder 2">
            <a:extLst>
              <a:ext uri="{FF2B5EF4-FFF2-40B4-BE49-F238E27FC236}">
                <a16:creationId xmlns:a16="http://schemas.microsoft.com/office/drawing/2014/main" id="{977F2040-09DA-43CB-8553-C9AD711C1F2C}"/>
              </a:ext>
            </a:extLst>
          </p:cNvPr>
          <p:cNvSpPr txBox="1">
            <a:spLocks/>
          </p:cNvSpPr>
          <p:nvPr/>
        </p:nvSpPr>
        <p:spPr>
          <a:xfrm>
            <a:off x="444500" y="1460500"/>
            <a:ext cx="11176000" cy="555554"/>
          </a:xfrm>
          <a:prstGeom prst="rect">
            <a:avLst/>
          </a:prstGeom>
          <a:solidFill>
            <a:schemeClr val="accent2">
              <a:lumMod val="20000"/>
              <a:lumOff val="80000"/>
            </a:schemeClr>
          </a:solidFill>
          <a:ln w="12700" cap="flat" cmpd="sng" algn="ctr">
            <a:solidFill>
              <a:schemeClr val="accent2">
                <a:lumMod val="20000"/>
                <a:lumOff val="80000"/>
              </a:schemeClr>
            </a:solidFill>
            <a:prstDash val="solid"/>
            <a:miter lim="800000"/>
          </a:ln>
        </p:spPr>
        <p:style>
          <a:lnRef idx="2">
            <a:schemeClr val="accent4"/>
          </a:lnRef>
          <a:fillRef idx="1">
            <a:schemeClr val="lt1"/>
          </a:fillRef>
          <a:effectRef idx="0">
            <a:schemeClr val="accent4"/>
          </a:effectRef>
          <a:fontRef idx="minor">
            <a:schemeClr val="dk1"/>
          </a:fontRef>
        </p:style>
        <p:txBody>
          <a:bodyPr vert="horz" lIns="91440" tIns="45720" rIns="91440" bIns="45720" rtlCol="0">
            <a:normAutofit/>
          </a:bodyPr>
          <a:lstStyle>
            <a:lvl1pPr marL="0" indent="0" algn="l" defTabSz="914400" rtl="0" eaLnBrk="1" latinLnBrk="0" hangingPunct="1">
              <a:lnSpc>
                <a:spcPct val="100000"/>
              </a:lnSpc>
              <a:spcBef>
                <a:spcPts val="1000"/>
              </a:spcBef>
              <a:spcAft>
                <a:spcPts val="120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dk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dk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dk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dk1"/>
                </a:solidFill>
                <a:latin typeface="+mn-lt"/>
                <a:ea typeface="+mn-ea"/>
                <a:cs typeface="+mn-cs"/>
              </a:defRPr>
            </a:lvl9pPr>
          </a:lstStyle>
          <a:p>
            <a:pPr algn="ctr"/>
            <a:r>
              <a:rPr lang="en-US"/>
              <a:t>Investigate </a:t>
            </a:r>
            <a:r>
              <a:rPr lang="en-US" b="1"/>
              <a:t>how skyrmion arrangements affect reflected spin waves</a:t>
            </a:r>
            <a:endParaRPr lang="en-US" b="1" dirty="0"/>
          </a:p>
        </p:txBody>
      </p:sp>
      <p:sp>
        <p:nvSpPr>
          <p:cNvPr id="8" name="Rectangle: Rounded Corners 7">
            <a:extLst>
              <a:ext uri="{FF2B5EF4-FFF2-40B4-BE49-F238E27FC236}">
                <a16:creationId xmlns:a16="http://schemas.microsoft.com/office/drawing/2014/main" id="{88A96A8F-6851-449D-897A-178F83F7EBD0}"/>
              </a:ext>
            </a:extLst>
          </p:cNvPr>
          <p:cNvSpPr/>
          <p:nvPr/>
        </p:nvSpPr>
        <p:spPr>
          <a:xfrm>
            <a:off x="539496" y="2711913"/>
            <a:ext cx="2206171" cy="1184656"/>
          </a:xfrm>
          <a:prstGeom prst="roundRect">
            <a:avLst/>
          </a:prstGeom>
          <a:ln>
            <a:solidFill>
              <a:schemeClr val="accent6">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a:t>How to create amplification and attenuation skyrmions using spin waves?</a:t>
            </a:r>
          </a:p>
        </p:txBody>
      </p:sp>
      <p:sp>
        <p:nvSpPr>
          <p:cNvPr id="9" name="Rectangle: Rounded Corners 8">
            <a:extLst>
              <a:ext uri="{FF2B5EF4-FFF2-40B4-BE49-F238E27FC236}">
                <a16:creationId xmlns:a16="http://schemas.microsoft.com/office/drawing/2014/main" id="{F2C034F1-BC4A-40C3-864B-011CFC790EC2}"/>
              </a:ext>
            </a:extLst>
          </p:cNvPr>
          <p:cNvSpPr/>
          <p:nvPr/>
        </p:nvSpPr>
        <p:spPr>
          <a:xfrm>
            <a:off x="539496" y="4212844"/>
            <a:ext cx="2206171" cy="1184656"/>
          </a:xfrm>
          <a:prstGeom prst="roundRect">
            <a:avLst/>
          </a:prstGeom>
          <a:ln>
            <a:solidFill>
              <a:schemeClr val="accent6">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t>How can spin waves be controlled? And to what degree it can be done so?</a:t>
            </a:r>
          </a:p>
        </p:txBody>
      </p:sp>
      <p:sp>
        <p:nvSpPr>
          <p:cNvPr id="10" name="Rectangle: Rounded Corners 9">
            <a:extLst>
              <a:ext uri="{FF2B5EF4-FFF2-40B4-BE49-F238E27FC236}">
                <a16:creationId xmlns:a16="http://schemas.microsoft.com/office/drawing/2014/main" id="{5FB1C0BA-0BAA-43AE-9501-29D9FDC96CD9}"/>
              </a:ext>
            </a:extLst>
          </p:cNvPr>
          <p:cNvSpPr/>
          <p:nvPr/>
        </p:nvSpPr>
        <p:spPr>
          <a:xfrm>
            <a:off x="3106057" y="2711913"/>
            <a:ext cx="2761343" cy="1184656"/>
          </a:xfrm>
          <a:prstGeom prst="roundRect">
            <a:avLst/>
          </a:prstGeom>
          <a:ln>
            <a:solidFill>
              <a:schemeClr val="accent6">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marL="285750" indent="-285750" algn="ctr">
              <a:buFont typeface="Wingdings" panose="05000000000000000000" pitchFamily="2" charset="2"/>
              <a:buChar char="ü"/>
            </a:pPr>
            <a:r>
              <a:rPr lang="en-US" dirty="0"/>
              <a:t>Single Skyrmion </a:t>
            </a:r>
          </a:p>
          <a:p>
            <a:pPr marL="285750" indent="-285750" algn="ctr">
              <a:buFont typeface="Wingdings" panose="05000000000000000000" pitchFamily="2" charset="2"/>
              <a:buChar char="ü"/>
            </a:pPr>
            <a:r>
              <a:rPr lang="en-US" dirty="0"/>
              <a:t>Rectified Single Skyrmion for 175nm</a:t>
            </a:r>
          </a:p>
          <a:p>
            <a:pPr marL="285750" indent="-285750" algn="ctr">
              <a:buFont typeface="Wingdings" panose="05000000000000000000" pitchFamily="2" charset="2"/>
              <a:buChar char="ü"/>
            </a:pPr>
            <a:endParaRPr lang="en-US" dirty="0"/>
          </a:p>
        </p:txBody>
      </p:sp>
      <p:sp>
        <p:nvSpPr>
          <p:cNvPr id="11" name="Rectangle: Rounded Corners 10">
            <a:extLst>
              <a:ext uri="{FF2B5EF4-FFF2-40B4-BE49-F238E27FC236}">
                <a16:creationId xmlns:a16="http://schemas.microsoft.com/office/drawing/2014/main" id="{B8B86125-2781-4567-8E9D-33D5F98ACC0A}"/>
              </a:ext>
            </a:extLst>
          </p:cNvPr>
          <p:cNvSpPr/>
          <p:nvPr/>
        </p:nvSpPr>
        <p:spPr>
          <a:xfrm>
            <a:off x="3106057" y="4323437"/>
            <a:ext cx="2761343" cy="1114703"/>
          </a:xfrm>
          <a:prstGeom prst="roundRect">
            <a:avLst/>
          </a:prstGeom>
          <a:ln>
            <a:solidFill>
              <a:schemeClr val="accent6">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marL="285750" indent="-285750" algn="ctr">
              <a:buFont typeface="Wingdings" panose="05000000000000000000" pitchFamily="2" charset="2"/>
              <a:buChar char="ü"/>
            </a:pPr>
            <a:r>
              <a:rPr lang="en-US" dirty="0"/>
              <a:t>Double Skyrmion </a:t>
            </a:r>
          </a:p>
          <a:p>
            <a:pPr marL="285750" indent="-285750" algn="ctr">
              <a:buFont typeface="Wingdings" panose="05000000000000000000" pitchFamily="2" charset="2"/>
              <a:buChar char="ü"/>
            </a:pPr>
            <a:r>
              <a:rPr lang="en-US" dirty="0"/>
              <a:t>Ring Configuration</a:t>
            </a:r>
          </a:p>
          <a:p>
            <a:pPr marL="285750" indent="-285750" algn="ctr">
              <a:buFont typeface="Wingdings" panose="05000000000000000000" pitchFamily="2" charset="2"/>
              <a:buChar char="ü"/>
            </a:pPr>
            <a:r>
              <a:rPr lang="en-US" dirty="0"/>
              <a:t>Current Density </a:t>
            </a:r>
          </a:p>
        </p:txBody>
      </p:sp>
      <p:sp>
        <p:nvSpPr>
          <p:cNvPr id="12" name="Flowchart: Alternate Process 11">
            <a:extLst>
              <a:ext uri="{FF2B5EF4-FFF2-40B4-BE49-F238E27FC236}">
                <a16:creationId xmlns:a16="http://schemas.microsoft.com/office/drawing/2014/main" id="{53AA2555-8B74-476D-885D-2FFECA82F587}"/>
              </a:ext>
            </a:extLst>
          </p:cNvPr>
          <p:cNvSpPr/>
          <p:nvPr/>
        </p:nvSpPr>
        <p:spPr>
          <a:xfrm>
            <a:off x="6227790" y="2569540"/>
            <a:ext cx="5392710" cy="1184656"/>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US" sz="1400" b="1" dirty="0">
                <a:solidFill>
                  <a:schemeClr val="accent1"/>
                </a:solidFill>
              </a:rPr>
              <a:t>Amplification and attenuation occur at standing wave intervals of 50nm</a:t>
            </a:r>
          </a:p>
          <a:p>
            <a:pPr marL="285750" indent="-285750">
              <a:buFont typeface="Arial" panose="020B0604020202020204" pitchFamily="34" charset="0"/>
              <a:buChar char="•"/>
            </a:pPr>
            <a:r>
              <a:rPr lang="en-US" sz="1400" b="1" dirty="0">
                <a:solidFill>
                  <a:schemeClr val="accent2"/>
                </a:solidFill>
              </a:rPr>
              <a:t>Further away single skyrmions are, the more reduced their effect </a:t>
            </a:r>
          </a:p>
        </p:txBody>
      </p:sp>
      <p:sp>
        <p:nvSpPr>
          <p:cNvPr id="13" name="Flowchart: Alternate Process 12">
            <a:extLst>
              <a:ext uri="{FF2B5EF4-FFF2-40B4-BE49-F238E27FC236}">
                <a16:creationId xmlns:a16="http://schemas.microsoft.com/office/drawing/2014/main" id="{F3BCD038-4FB9-4CD8-8095-9CCD0F5ED707}"/>
              </a:ext>
            </a:extLst>
          </p:cNvPr>
          <p:cNvSpPr/>
          <p:nvPr/>
        </p:nvSpPr>
        <p:spPr>
          <a:xfrm>
            <a:off x="6227790" y="4288460"/>
            <a:ext cx="5327904" cy="524840"/>
          </a:xfrm>
          <a:prstGeom prst="flowChartAlternateProcess">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200" b="1" dirty="0">
                <a:solidFill>
                  <a:schemeClr val="accent1"/>
                </a:solidFill>
              </a:rPr>
              <a:t>1. Closest skyrmion determines the general interference pattern.</a:t>
            </a:r>
          </a:p>
          <a:p>
            <a:r>
              <a:rPr lang="en-US" sz="1200" b="1" dirty="0">
                <a:solidFill>
                  <a:schemeClr val="accent2"/>
                </a:solidFill>
              </a:rPr>
              <a:t>2. When </a:t>
            </a:r>
            <a:r>
              <a:rPr lang="en-US" sz="1200" b="1" i="1" dirty="0">
                <a:solidFill>
                  <a:schemeClr val="accent2"/>
                </a:solidFill>
              </a:rPr>
              <a:t>two directly opposing</a:t>
            </a:r>
            <a:r>
              <a:rPr lang="en-US" sz="1200" b="1" dirty="0">
                <a:solidFill>
                  <a:schemeClr val="accent2"/>
                </a:solidFill>
              </a:rPr>
              <a:t> skyrmions are close in proximity, their overall amplification or attenuation effect is reduced </a:t>
            </a:r>
          </a:p>
        </p:txBody>
      </p:sp>
      <p:sp>
        <p:nvSpPr>
          <p:cNvPr id="14" name="Flowchart: Alternate Process 13">
            <a:extLst>
              <a:ext uri="{FF2B5EF4-FFF2-40B4-BE49-F238E27FC236}">
                <a16:creationId xmlns:a16="http://schemas.microsoft.com/office/drawing/2014/main" id="{C9BD429B-D8DF-4B0E-84E3-2343920DA935}"/>
              </a:ext>
            </a:extLst>
          </p:cNvPr>
          <p:cNvSpPr/>
          <p:nvPr/>
        </p:nvSpPr>
        <p:spPr>
          <a:xfrm>
            <a:off x="6227790" y="4929088"/>
            <a:ext cx="5327904" cy="524840"/>
          </a:xfrm>
          <a:prstGeom prst="flowChartAlternateProcess">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200" b="1" dirty="0">
                <a:solidFill>
                  <a:schemeClr val="accent1"/>
                </a:solidFill>
              </a:rPr>
              <a:t>3. The attenuation effect and amplification effect, is magnified until the presence of three skyrmions</a:t>
            </a:r>
          </a:p>
          <a:p>
            <a:r>
              <a:rPr lang="en-US" sz="1200" b="1" dirty="0">
                <a:solidFill>
                  <a:schemeClr val="accent2"/>
                </a:solidFill>
              </a:rPr>
              <a:t>4. Decreased effect when skyrmions are </a:t>
            </a:r>
            <a:r>
              <a:rPr lang="en-US" sz="1200" b="1" i="1" dirty="0">
                <a:solidFill>
                  <a:schemeClr val="accent2"/>
                </a:solidFill>
              </a:rPr>
              <a:t>directly opposed</a:t>
            </a:r>
          </a:p>
        </p:txBody>
      </p:sp>
      <p:sp>
        <p:nvSpPr>
          <p:cNvPr id="15" name="Flowchart: Alternate Process 14">
            <a:extLst>
              <a:ext uri="{FF2B5EF4-FFF2-40B4-BE49-F238E27FC236}">
                <a16:creationId xmlns:a16="http://schemas.microsoft.com/office/drawing/2014/main" id="{516F90E3-C6A7-49D5-BE2C-DBD89F242958}"/>
              </a:ext>
            </a:extLst>
          </p:cNvPr>
          <p:cNvSpPr/>
          <p:nvPr/>
        </p:nvSpPr>
        <p:spPr>
          <a:xfrm>
            <a:off x="6227790" y="5642338"/>
            <a:ext cx="5327904" cy="524840"/>
          </a:xfrm>
          <a:prstGeom prst="flowChartAlternateProcess">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200" b="1" dirty="0">
                <a:solidFill>
                  <a:schemeClr val="accent1"/>
                </a:solidFill>
              </a:rPr>
              <a:t>5. The injected spin current density must be above a certain threshold for skyrmions to form</a:t>
            </a:r>
          </a:p>
        </p:txBody>
      </p:sp>
      <p:graphicFrame>
        <p:nvGraphicFramePr>
          <p:cNvPr id="16" name="Diagram 15">
            <a:extLst>
              <a:ext uri="{FF2B5EF4-FFF2-40B4-BE49-F238E27FC236}">
                <a16:creationId xmlns:a16="http://schemas.microsoft.com/office/drawing/2014/main" id="{F2432FF4-F2E4-41FC-A542-7981F91C5E52}"/>
              </a:ext>
            </a:extLst>
          </p:cNvPr>
          <p:cNvGraphicFramePr/>
          <p:nvPr>
            <p:extLst>
              <p:ext uri="{D42A27DB-BD31-4B8C-83A1-F6EECF244321}">
                <p14:modId xmlns:p14="http://schemas.microsoft.com/office/powerpoint/2010/main" val="821372776"/>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1613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BBFB9-A7C7-4F96-9A21-6CDCAA9D99BC}"/>
              </a:ext>
            </a:extLst>
          </p:cNvPr>
          <p:cNvSpPr>
            <a:spLocks noGrp="1"/>
          </p:cNvSpPr>
          <p:nvPr>
            <p:ph type="title"/>
          </p:nvPr>
        </p:nvSpPr>
        <p:spPr/>
        <p:txBody>
          <a:bodyPr/>
          <a:lstStyle/>
          <a:p>
            <a:r>
              <a:rPr lang="en-US" b="1" dirty="0"/>
              <a:t>Experiment 2:  Temporal based Spin Mediated Neuron Device </a:t>
            </a:r>
          </a:p>
        </p:txBody>
      </p:sp>
      <p:sp>
        <p:nvSpPr>
          <p:cNvPr id="3" name="Content Placeholder 2">
            <a:extLst>
              <a:ext uri="{FF2B5EF4-FFF2-40B4-BE49-F238E27FC236}">
                <a16:creationId xmlns:a16="http://schemas.microsoft.com/office/drawing/2014/main" id="{DA5A27C0-7FEA-4629-A7C6-A038D10B8387}"/>
              </a:ext>
            </a:extLst>
          </p:cNvPr>
          <p:cNvSpPr>
            <a:spLocks noGrp="1"/>
          </p:cNvSpPr>
          <p:nvPr>
            <p:ph sz="quarter" idx="10"/>
          </p:nvPr>
        </p:nvSpPr>
        <p:spPr>
          <a:xfrm>
            <a:off x="685546" y="2967883"/>
            <a:ext cx="5327904" cy="1587500"/>
          </a:xfrm>
        </p:spPr>
        <p:txBody>
          <a:bodyPr>
            <a:normAutofit/>
          </a:bodyPr>
          <a:lstStyle/>
          <a:p>
            <a:r>
              <a:rPr lang="en-US" sz="1800" dirty="0"/>
              <a:t>Choosing the </a:t>
            </a:r>
            <a:r>
              <a:rPr lang="en-US" sz="1800" b="1" dirty="0"/>
              <a:t>ring configuration </a:t>
            </a:r>
            <a:r>
              <a:rPr lang="en-US" sz="1800" dirty="0"/>
              <a:t>because of it not relying on </a:t>
            </a:r>
            <a:r>
              <a:rPr lang="en-US" sz="1800" b="1" dirty="0"/>
              <a:t>displacement and movement </a:t>
            </a:r>
            <a:r>
              <a:rPr lang="en-US" sz="1800" dirty="0"/>
              <a:t>of skyrmions as a method of skyrmion arrangement, we generate can generate a spiking neuron</a:t>
            </a:r>
          </a:p>
        </p:txBody>
      </p:sp>
      <p:sp>
        <p:nvSpPr>
          <p:cNvPr id="6" name="Slide Number Placeholder 5">
            <a:extLst>
              <a:ext uri="{FF2B5EF4-FFF2-40B4-BE49-F238E27FC236}">
                <a16:creationId xmlns:a16="http://schemas.microsoft.com/office/drawing/2014/main" id="{4917D6D1-8C24-4689-911C-C8A4D9F6FB61}"/>
              </a:ext>
            </a:extLst>
          </p:cNvPr>
          <p:cNvSpPr>
            <a:spLocks noGrp="1"/>
          </p:cNvSpPr>
          <p:nvPr>
            <p:ph type="sldNum" sz="quarter" idx="4"/>
          </p:nvPr>
        </p:nvSpPr>
        <p:spPr/>
        <p:txBody>
          <a:bodyPr/>
          <a:lstStyle/>
          <a:p>
            <a:fld id="{9860EDB8-5305-433F-BE41-D7A86D811DB3}" type="slidenum">
              <a:rPr lang="en-US" smtClean="0"/>
              <a:pPr/>
              <a:t>29</a:t>
            </a:fld>
            <a:endParaRPr lang="en-US"/>
          </a:p>
        </p:txBody>
      </p:sp>
      <p:grpSp>
        <p:nvGrpSpPr>
          <p:cNvPr id="7" name="Group 6">
            <a:extLst>
              <a:ext uri="{FF2B5EF4-FFF2-40B4-BE49-F238E27FC236}">
                <a16:creationId xmlns:a16="http://schemas.microsoft.com/office/drawing/2014/main" id="{14A4C15D-AE36-4D9B-8C69-4C49EF403C2C}"/>
              </a:ext>
            </a:extLst>
          </p:cNvPr>
          <p:cNvGrpSpPr/>
          <p:nvPr/>
        </p:nvGrpSpPr>
        <p:grpSpPr>
          <a:xfrm>
            <a:off x="7339582" y="1502563"/>
            <a:ext cx="3276600" cy="2101217"/>
            <a:chOff x="0" y="0"/>
            <a:chExt cx="4247084" cy="2763519"/>
          </a:xfrm>
        </p:grpSpPr>
        <p:pic>
          <p:nvPicPr>
            <p:cNvPr id="8" name="Picture 7">
              <a:extLst>
                <a:ext uri="{FF2B5EF4-FFF2-40B4-BE49-F238E27FC236}">
                  <a16:creationId xmlns:a16="http://schemas.microsoft.com/office/drawing/2014/main" id="{1B8A5DD0-3C87-4EDE-93C9-B7CE4F8928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8626"/>
              <a:ext cx="866775" cy="2752725"/>
            </a:xfrm>
            <a:prstGeom prst="rect">
              <a:avLst/>
            </a:prstGeom>
          </p:spPr>
        </p:pic>
        <p:grpSp>
          <p:nvGrpSpPr>
            <p:cNvPr id="9" name="Group 8">
              <a:extLst>
                <a:ext uri="{FF2B5EF4-FFF2-40B4-BE49-F238E27FC236}">
                  <a16:creationId xmlns:a16="http://schemas.microsoft.com/office/drawing/2014/main" id="{BAB3B1EE-14AF-4BBD-917B-27C6B8A2C10D}"/>
                </a:ext>
              </a:extLst>
            </p:cNvPr>
            <p:cNvGrpSpPr/>
            <p:nvPr/>
          </p:nvGrpSpPr>
          <p:grpSpPr>
            <a:xfrm>
              <a:off x="1302590" y="0"/>
              <a:ext cx="2944494" cy="2763519"/>
              <a:chOff x="0" y="0"/>
              <a:chExt cx="2944732" cy="2763992"/>
            </a:xfrm>
          </p:grpSpPr>
          <p:pic>
            <p:nvPicPr>
              <p:cNvPr id="10" name="Picture 9">
                <a:extLst>
                  <a:ext uri="{FF2B5EF4-FFF2-40B4-BE49-F238E27FC236}">
                    <a16:creationId xmlns:a16="http://schemas.microsoft.com/office/drawing/2014/main" id="{7008CBA6-1A0F-4E05-BFAA-C03118ECE40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05517" y="1403498"/>
                <a:ext cx="1339215" cy="1339215"/>
              </a:xfrm>
              <a:prstGeom prst="rect">
                <a:avLst/>
              </a:prstGeom>
              <a:noFill/>
              <a:ln>
                <a:noFill/>
              </a:ln>
            </p:spPr>
          </p:pic>
          <p:pic>
            <p:nvPicPr>
              <p:cNvPr id="11" name="Picture 10">
                <a:extLst>
                  <a:ext uri="{FF2B5EF4-FFF2-40B4-BE49-F238E27FC236}">
                    <a16:creationId xmlns:a16="http://schemas.microsoft.com/office/drawing/2014/main" id="{CDBAC10B-2BD0-414B-8F29-7EC2BDEE8EE4}"/>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05517" y="31898"/>
                <a:ext cx="1323340" cy="1323340"/>
              </a:xfrm>
              <a:prstGeom prst="rect">
                <a:avLst/>
              </a:prstGeom>
              <a:noFill/>
              <a:ln>
                <a:noFill/>
              </a:ln>
            </p:spPr>
          </p:pic>
          <p:pic>
            <p:nvPicPr>
              <p:cNvPr id="12" name="Picture 11">
                <a:extLst>
                  <a:ext uri="{FF2B5EF4-FFF2-40B4-BE49-F238E27FC236}">
                    <a16:creationId xmlns:a16="http://schemas.microsoft.com/office/drawing/2014/main" id="{146B2EEF-5D98-4557-A10F-2AC47673928F}"/>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898" y="0"/>
                <a:ext cx="1354455" cy="1354455"/>
              </a:xfrm>
              <a:prstGeom prst="rect">
                <a:avLst/>
              </a:prstGeom>
              <a:noFill/>
              <a:ln>
                <a:noFill/>
              </a:ln>
            </p:spPr>
          </p:pic>
          <p:pic>
            <p:nvPicPr>
              <p:cNvPr id="13" name="Picture 12">
                <a:extLst>
                  <a:ext uri="{FF2B5EF4-FFF2-40B4-BE49-F238E27FC236}">
                    <a16:creationId xmlns:a16="http://schemas.microsoft.com/office/drawing/2014/main" id="{C5248609-7A19-4769-B0E1-778BD0308157}"/>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0" y="1382232"/>
                <a:ext cx="1381760" cy="1381760"/>
              </a:xfrm>
              <a:prstGeom prst="rect">
                <a:avLst/>
              </a:prstGeom>
              <a:noFill/>
              <a:ln>
                <a:noFill/>
              </a:ln>
            </p:spPr>
          </p:pic>
        </p:grpSp>
      </p:grpSp>
      <p:pic>
        <p:nvPicPr>
          <p:cNvPr id="14" name="TestMovie">
            <a:hlinkClick r:id="" action="ppaction://media"/>
            <a:extLst>
              <a:ext uri="{FF2B5EF4-FFF2-40B4-BE49-F238E27FC236}">
                <a16:creationId xmlns:a16="http://schemas.microsoft.com/office/drawing/2014/main" id="{349A83DA-BCCA-4AC9-B193-703F0ACA155F}"/>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8661066" y="3989951"/>
            <a:ext cx="1844006" cy="1844006"/>
          </a:xfrm>
          <a:prstGeom prst="rect">
            <a:avLst/>
          </a:prstGeom>
        </p:spPr>
      </p:pic>
      <p:graphicFrame>
        <p:nvGraphicFramePr>
          <p:cNvPr id="15" name="Diagram 14">
            <a:extLst>
              <a:ext uri="{FF2B5EF4-FFF2-40B4-BE49-F238E27FC236}">
                <a16:creationId xmlns:a16="http://schemas.microsoft.com/office/drawing/2014/main" id="{3CB172E2-F90B-4E4F-89B9-F945CD47A83E}"/>
              </a:ext>
            </a:extLst>
          </p:cNvPr>
          <p:cNvGraphicFramePr/>
          <p:nvPr>
            <p:extLst>
              <p:ext uri="{D42A27DB-BD31-4B8C-83A1-F6EECF244321}">
                <p14:modId xmlns:p14="http://schemas.microsoft.com/office/powerpoint/2010/main" val="821372776"/>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109946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6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8EA8F-58DE-4353-892E-11F162708CE6}"/>
              </a:ext>
            </a:extLst>
          </p:cNvPr>
          <p:cNvSpPr>
            <a:spLocks noGrp="1"/>
          </p:cNvSpPr>
          <p:nvPr>
            <p:ph type="title"/>
          </p:nvPr>
        </p:nvSpPr>
        <p:spPr>
          <a:xfrm>
            <a:off x="434426" y="229868"/>
            <a:ext cx="11214100" cy="555554"/>
          </a:xfrm>
        </p:spPr>
        <p:txBody>
          <a:bodyPr>
            <a:normAutofit/>
          </a:bodyPr>
          <a:lstStyle/>
          <a:p>
            <a:r>
              <a:rPr lang="en-AU" b="1" dirty="0"/>
              <a:t>Biological Neurons are being modelled mathematically</a:t>
            </a:r>
          </a:p>
        </p:txBody>
      </p:sp>
      <p:sp>
        <p:nvSpPr>
          <p:cNvPr id="6" name="Slide Number Placeholder 5">
            <a:extLst>
              <a:ext uri="{FF2B5EF4-FFF2-40B4-BE49-F238E27FC236}">
                <a16:creationId xmlns:a16="http://schemas.microsoft.com/office/drawing/2014/main" id="{20FC8784-3F14-4564-846D-0BB54A273BC2}"/>
              </a:ext>
            </a:extLst>
          </p:cNvPr>
          <p:cNvSpPr>
            <a:spLocks noGrp="1"/>
          </p:cNvSpPr>
          <p:nvPr>
            <p:ph type="sldNum" sz="quarter" idx="4"/>
          </p:nvPr>
        </p:nvSpPr>
        <p:spPr/>
        <p:txBody>
          <a:bodyPr/>
          <a:lstStyle/>
          <a:p>
            <a:fld id="{9860EDB8-5305-433F-BE41-D7A86D811DB3}" type="slidenum">
              <a:rPr lang="en-US" smtClean="0"/>
              <a:pPr/>
              <a:t>3</a:t>
            </a:fld>
            <a:endParaRPr lang="en-US" dirty="0"/>
          </a:p>
        </p:txBody>
      </p:sp>
      <p:pic>
        <p:nvPicPr>
          <p:cNvPr id="9" name="Picture 8" descr="How Do Neurons &quot;Fire&quot;? | Highbrow">
            <a:extLst>
              <a:ext uri="{FF2B5EF4-FFF2-40B4-BE49-F238E27FC236}">
                <a16:creationId xmlns:a16="http://schemas.microsoft.com/office/drawing/2014/main" id="{96A9FFFB-9594-4EC8-BD6E-BE4460A93570}"/>
              </a:ext>
            </a:extLst>
          </p:cNvPr>
          <p:cNvPicPr>
            <a:picLocks noGrp="1"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6804" y="2352737"/>
            <a:ext cx="1899150" cy="2442886"/>
          </a:xfrm>
          <a:prstGeom prst="rect">
            <a:avLst/>
          </a:prstGeom>
          <a:noFill/>
        </p:spPr>
      </p:pic>
      <p:sp>
        <p:nvSpPr>
          <p:cNvPr id="10" name="Arrow: Right 9">
            <a:extLst>
              <a:ext uri="{FF2B5EF4-FFF2-40B4-BE49-F238E27FC236}">
                <a16:creationId xmlns:a16="http://schemas.microsoft.com/office/drawing/2014/main" id="{BB0D26F4-1D22-4DDD-A836-3AF903E6AB2D}"/>
              </a:ext>
            </a:extLst>
          </p:cNvPr>
          <p:cNvSpPr/>
          <p:nvPr/>
        </p:nvSpPr>
        <p:spPr>
          <a:xfrm>
            <a:off x="4457189" y="3471092"/>
            <a:ext cx="525350" cy="323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23" name="TextBox 22">
            <a:extLst>
              <a:ext uri="{FF2B5EF4-FFF2-40B4-BE49-F238E27FC236}">
                <a16:creationId xmlns:a16="http://schemas.microsoft.com/office/drawing/2014/main" id="{A3FA2E43-3C91-42F7-8425-D5118722E619}"/>
              </a:ext>
            </a:extLst>
          </p:cNvPr>
          <p:cNvSpPr txBox="1"/>
          <p:nvPr/>
        </p:nvSpPr>
        <p:spPr>
          <a:xfrm>
            <a:off x="1214872" y="4795623"/>
            <a:ext cx="3033656" cy="1200329"/>
          </a:xfrm>
          <a:prstGeom prst="rect">
            <a:avLst/>
          </a:prstGeom>
          <a:noFill/>
        </p:spPr>
        <p:txBody>
          <a:bodyPr wrap="square" rtlCol="0">
            <a:spAutoFit/>
          </a:bodyPr>
          <a:lstStyle/>
          <a:p>
            <a:pPr marL="285750" indent="-285750">
              <a:buFont typeface="Arial" panose="020B0604020202020204" pitchFamily="34" charset="0"/>
              <a:buChar char="•"/>
            </a:pPr>
            <a:r>
              <a:rPr lang="en-GB" b="1" dirty="0"/>
              <a:t>Energy efficient</a:t>
            </a:r>
          </a:p>
          <a:p>
            <a:pPr marL="285750" indent="-285750">
              <a:buFont typeface="Arial" panose="020B0604020202020204" pitchFamily="34" charset="0"/>
              <a:buChar char="•"/>
            </a:pPr>
            <a:r>
              <a:rPr lang="en-GB" dirty="0"/>
              <a:t>Better at processing </a:t>
            </a:r>
            <a:r>
              <a:rPr lang="en-GB" dirty="0" err="1"/>
              <a:t>spatio</a:t>
            </a:r>
            <a:r>
              <a:rPr lang="en-GB" dirty="0"/>
              <a:t>-temporal data</a:t>
            </a:r>
            <a:r>
              <a:rPr lang="en-GB" baseline="30000" dirty="0"/>
              <a:t>1</a:t>
            </a:r>
          </a:p>
          <a:p>
            <a:pPr marL="285750" indent="-285750">
              <a:buFont typeface="Arial" panose="020B0604020202020204" pitchFamily="34" charset="0"/>
              <a:buChar char="•"/>
            </a:pPr>
            <a:endParaRPr lang="en-AU" dirty="0"/>
          </a:p>
        </p:txBody>
      </p:sp>
      <p:sp>
        <p:nvSpPr>
          <p:cNvPr id="24" name="TextBox 23">
            <a:extLst>
              <a:ext uri="{FF2B5EF4-FFF2-40B4-BE49-F238E27FC236}">
                <a16:creationId xmlns:a16="http://schemas.microsoft.com/office/drawing/2014/main" id="{1B4B6157-16B1-4B8C-B01B-1C17C25FA73C}"/>
              </a:ext>
            </a:extLst>
          </p:cNvPr>
          <p:cNvSpPr txBox="1"/>
          <p:nvPr/>
        </p:nvSpPr>
        <p:spPr>
          <a:xfrm>
            <a:off x="5989518" y="4240082"/>
            <a:ext cx="4210050" cy="1754326"/>
          </a:xfrm>
          <a:prstGeom prst="rect">
            <a:avLst/>
          </a:prstGeom>
          <a:noFill/>
        </p:spPr>
        <p:txBody>
          <a:bodyPr wrap="square" rtlCol="0">
            <a:spAutoFit/>
          </a:bodyPr>
          <a:lstStyle/>
          <a:p>
            <a:pPr marL="285750" indent="-285750">
              <a:buFont typeface="Arial" panose="020B0604020202020204" pitchFamily="34" charset="0"/>
              <a:buChar char="•"/>
            </a:pPr>
            <a:r>
              <a:rPr lang="en-AU" b="1" dirty="0"/>
              <a:t>LIF Model</a:t>
            </a:r>
          </a:p>
          <a:p>
            <a:r>
              <a:rPr lang="en-AU" dirty="0"/>
              <a:t>1) Leaky – constant leakiness if no input</a:t>
            </a:r>
          </a:p>
          <a:p>
            <a:r>
              <a:rPr lang="en-AU" dirty="0"/>
              <a:t>2) Integrate – integration of inputs</a:t>
            </a:r>
          </a:p>
          <a:p>
            <a:r>
              <a:rPr lang="en-AU" dirty="0"/>
              <a:t>3) Firing Threshold – At the action potential neuron fires and resets</a:t>
            </a:r>
          </a:p>
          <a:p>
            <a:pPr marL="342900" indent="-342900">
              <a:buAutoNum type="arabicPeriod" startAt="3"/>
            </a:pPr>
            <a:endParaRPr lang="en-AU" dirty="0"/>
          </a:p>
        </p:txBody>
      </p:sp>
      <p:graphicFrame>
        <p:nvGraphicFramePr>
          <p:cNvPr id="17" name="Diagram 16">
            <a:extLst>
              <a:ext uri="{FF2B5EF4-FFF2-40B4-BE49-F238E27FC236}">
                <a16:creationId xmlns:a16="http://schemas.microsoft.com/office/drawing/2014/main" id="{02AE89D9-5BD8-4E3F-B09C-BFAA0321F68D}"/>
              </a:ext>
            </a:extLst>
          </p:cNvPr>
          <p:cNvGraphicFramePr/>
          <p:nvPr>
            <p:extLst>
              <p:ext uri="{D42A27DB-BD31-4B8C-83A1-F6EECF244321}">
                <p14:modId xmlns:p14="http://schemas.microsoft.com/office/powerpoint/2010/main" val="2255383795"/>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8C280EB1-E4E9-4620-9438-57757C6BBC32}"/>
              </a:ext>
            </a:extLst>
          </p:cNvPr>
          <p:cNvSpPr txBox="1"/>
          <p:nvPr/>
        </p:nvSpPr>
        <p:spPr>
          <a:xfrm>
            <a:off x="5866895" y="6093795"/>
            <a:ext cx="5499892" cy="338554"/>
          </a:xfrm>
          <a:prstGeom prst="rect">
            <a:avLst/>
          </a:prstGeom>
          <a:noFill/>
        </p:spPr>
        <p:txBody>
          <a:bodyPr wrap="square" rtlCol="0">
            <a:spAutoFit/>
          </a:bodyPr>
          <a:lstStyle/>
          <a:p>
            <a:r>
              <a:rPr lang="en-US" sz="800" dirty="0">
                <a:solidFill>
                  <a:srgbClr val="020202"/>
                </a:solidFill>
                <a:latin typeface="MuseoSans"/>
              </a:rPr>
              <a:t>C. Lee, S.S. Sarwar, P. Panda, G. Srinivasan, K. Roy. </a:t>
            </a:r>
            <a:r>
              <a:rPr lang="en-US" sz="800" i="1" dirty="0">
                <a:solidFill>
                  <a:srgbClr val="020202"/>
                </a:solidFill>
                <a:effectLst/>
                <a:latin typeface="MuseoSans"/>
              </a:rPr>
              <a:t>Enabling Spike-Based Backpropagation for Training Deep Neural Network Architectures</a:t>
            </a:r>
            <a:r>
              <a:rPr lang="en-US" sz="800" dirty="0">
                <a:solidFill>
                  <a:srgbClr val="020202"/>
                </a:solidFill>
                <a:latin typeface="MuseoSans"/>
              </a:rPr>
              <a:t>. </a:t>
            </a:r>
            <a:r>
              <a:rPr lang="en-US" sz="800" i="0" dirty="0">
                <a:solidFill>
                  <a:srgbClr val="020202"/>
                </a:solidFill>
                <a:effectLst/>
                <a:latin typeface="MuseoSans"/>
              </a:rPr>
              <a:t>Frontiers in Neuroscience, 2020</a:t>
            </a:r>
          </a:p>
        </p:txBody>
      </p:sp>
      <p:sp>
        <p:nvSpPr>
          <p:cNvPr id="11" name="TextBox 10">
            <a:extLst>
              <a:ext uri="{FF2B5EF4-FFF2-40B4-BE49-F238E27FC236}">
                <a16:creationId xmlns:a16="http://schemas.microsoft.com/office/drawing/2014/main" id="{68C119E9-A5AE-438C-BE63-E06E4D48B2F2}"/>
              </a:ext>
            </a:extLst>
          </p:cNvPr>
          <p:cNvSpPr txBox="1"/>
          <p:nvPr/>
        </p:nvSpPr>
        <p:spPr>
          <a:xfrm>
            <a:off x="1177241" y="5734919"/>
            <a:ext cx="3506809" cy="601960"/>
          </a:xfrm>
          <a:prstGeom prst="rect">
            <a:avLst/>
          </a:prstGeom>
          <a:noFill/>
        </p:spPr>
        <p:txBody>
          <a:bodyPr wrap="square" rtlCol="0">
            <a:spAutoFit/>
          </a:bodyPr>
          <a:lstStyle/>
          <a:p>
            <a:pPr algn="l"/>
            <a:r>
              <a:rPr lang="en-US" sz="800" i="0" baseline="30000" dirty="0">
                <a:solidFill>
                  <a:srgbClr val="020202"/>
                </a:solidFill>
                <a:effectLst/>
              </a:rPr>
              <a:t>1</a:t>
            </a:r>
            <a:r>
              <a:rPr lang="en-US" sz="800" i="0" dirty="0">
                <a:solidFill>
                  <a:srgbClr val="020202"/>
                </a:solidFill>
                <a:effectLst/>
              </a:rPr>
              <a:t> M. Pfeiffer, T. </a:t>
            </a:r>
            <a:r>
              <a:rPr lang="en-US" sz="800" i="0" dirty="0" err="1">
                <a:solidFill>
                  <a:srgbClr val="020202"/>
                </a:solidFill>
                <a:effectLst/>
              </a:rPr>
              <a:t>Pfeil</a:t>
            </a:r>
            <a:r>
              <a:rPr lang="en-US" sz="800" i="0" dirty="0">
                <a:solidFill>
                  <a:srgbClr val="020202"/>
                </a:solidFill>
                <a:effectLst/>
              </a:rPr>
              <a:t> , </a:t>
            </a:r>
            <a:r>
              <a:rPr lang="en-US" sz="800" i="1" dirty="0">
                <a:solidFill>
                  <a:srgbClr val="020202"/>
                </a:solidFill>
                <a:effectLst/>
              </a:rPr>
              <a:t>Deep Learning With Spiking Neurons: Opportunities and Challenges</a:t>
            </a:r>
            <a:r>
              <a:rPr lang="en-US" sz="800" b="1" i="0" dirty="0">
                <a:solidFill>
                  <a:srgbClr val="020202"/>
                </a:solidFill>
                <a:effectLst/>
              </a:rPr>
              <a:t>.</a:t>
            </a:r>
            <a:r>
              <a:rPr lang="en-US" sz="800" i="0" dirty="0">
                <a:solidFill>
                  <a:srgbClr val="020202"/>
                </a:solidFill>
                <a:effectLst/>
              </a:rPr>
              <a:t>, Frontiers in Neuroscience, 2018</a:t>
            </a:r>
            <a:endParaRPr lang="en-US" sz="1050" b="0" i="0" u="none" strike="noStrike" dirty="0">
              <a:effectLst/>
            </a:endParaRPr>
          </a:p>
          <a:p>
            <a:pPr marL="0" marR="0" algn="l" rtl="0" eaLnBrk="1" fontAlgn="t" latinLnBrk="0" hangingPunct="1">
              <a:lnSpc>
                <a:spcPct val="107000"/>
              </a:lnSpc>
              <a:spcBef>
                <a:spcPts val="0"/>
              </a:spcBef>
              <a:spcAft>
                <a:spcPts val="800"/>
              </a:spcAft>
            </a:pPr>
            <a:r>
              <a:rPr lang="en-US" sz="800" i="0" u="none" strike="noStrike" kern="1200" dirty="0">
                <a:effectLst/>
              </a:rPr>
              <a:t>J. Stone, </a:t>
            </a:r>
            <a:r>
              <a:rPr lang="en-US" sz="800" i="1" u="none" strike="noStrike" kern="1200" dirty="0">
                <a:effectLst/>
              </a:rPr>
              <a:t>Principles of neural information theory: Computational neuroscience</a:t>
            </a:r>
            <a:r>
              <a:rPr lang="en-US" sz="800" i="0" u="none" strike="noStrike" kern="1200" dirty="0">
                <a:effectLst/>
              </a:rPr>
              <a:t>, </a:t>
            </a:r>
            <a:r>
              <a:rPr lang="en-US" sz="800" i="0" u="none" strike="noStrike" kern="1200" dirty="0" err="1">
                <a:effectLst/>
              </a:rPr>
              <a:t>Sebtel</a:t>
            </a:r>
            <a:r>
              <a:rPr lang="en-US" sz="800" i="0" u="none" strike="noStrike" kern="1200" dirty="0">
                <a:effectLst/>
              </a:rPr>
              <a:t> Press, 2018. </a:t>
            </a:r>
          </a:p>
        </p:txBody>
      </p:sp>
      <p:pic>
        <p:nvPicPr>
          <p:cNvPr id="18" name="Picture 17">
            <a:extLst>
              <a:ext uri="{FF2B5EF4-FFF2-40B4-BE49-F238E27FC236}">
                <a16:creationId xmlns:a16="http://schemas.microsoft.com/office/drawing/2014/main" id="{DAEE370F-8C01-4C35-B345-B1ACCE8AC286}"/>
              </a:ext>
            </a:extLst>
          </p:cNvPr>
          <p:cNvPicPr>
            <a:picLocks noChangeAspect="1"/>
          </p:cNvPicPr>
          <p:nvPr/>
        </p:nvPicPr>
        <p:blipFill>
          <a:blip r:embed="rId9"/>
          <a:stretch>
            <a:fillRect/>
          </a:stretch>
        </p:blipFill>
        <p:spPr>
          <a:xfrm>
            <a:off x="5693974" y="2117882"/>
            <a:ext cx="5355904" cy="1699230"/>
          </a:xfrm>
          <a:prstGeom prst="rect">
            <a:avLst/>
          </a:prstGeom>
        </p:spPr>
      </p:pic>
      <p:pic>
        <p:nvPicPr>
          <p:cNvPr id="1026" name="Picture 2" descr="What Is The Relation Between Artificial And Biological Neuron? | by Saurabh  Mhatre | Towards Data Science">
            <a:extLst>
              <a:ext uri="{FF2B5EF4-FFF2-40B4-BE49-F238E27FC236}">
                <a16:creationId xmlns:a16="http://schemas.microsoft.com/office/drawing/2014/main" id="{4D43F2C7-C2EB-4F2F-96B1-43279B14DBA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6243" y="1300859"/>
            <a:ext cx="2565116" cy="761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823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57C5-522D-4FCE-A9AF-0A1296BAC41F}"/>
              </a:ext>
            </a:extLst>
          </p:cNvPr>
          <p:cNvSpPr>
            <a:spLocks noGrp="1"/>
          </p:cNvSpPr>
          <p:nvPr>
            <p:ph type="title"/>
          </p:nvPr>
        </p:nvSpPr>
        <p:spPr>
          <a:xfrm>
            <a:off x="434426" y="232607"/>
            <a:ext cx="11214100" cy="555554"/>
          </a:xfrm>
        </p:spPr>
        <p:txBody>
          <a:bodyPr>
            <a:normAutofit fontScale="90000"/>
          </a:bodyPr>
          <a:lstStyle/>
          <a:p>
            <a:r>
              <a:rPr lang="en-US" b="1" dirty="0"/>
              <a:t>Experiment 2:  Motivation for </a:t>
            </a:r>
            <a:r>
              <a:rPr lang="en-US" b="1" dirty="0">
                <a:solidFill>
                  <a:schemeClr val="tx1"/>
                </a:solidFill>
              </a:rPr>
              <a:t>Spike-timing-dependent plasticity self-learning model (STDP)</a:t>
            </a:r>
            <a:br>
              <a:rPr lang="en-US" b="1" dirty="0">
                <a:solidFill>
                  <a:schemeClr val="tx1"/>
                </a:solidFill>
              </a:rPr>
            </a:br>
            <a:endParaRPr lang="en-US" dirty="0"/>
          </a:p>
        </p:txBody>
      </p:sp>
      <p:sp>
        <p:nvSpPr>
          <p:cNvPr id="3" name="Content Placeholder 2">
            <a:extLst>
              <a:ext uri="{FF2B5EF4-FFF2-40B4-BE49-F238E27FC236}">
                <a16:creationId xmlns:a16="http://schemas.microsoft.com/office/drawing/2014/main" id="{D1257178-1FD8-41DA-9B2C-8EDB7895B3F9}"/>
              </a:ext>
            </a:extLst>
          </p:cNvPr>
          <p:cNvSpPr>
            <a:spLocks noGrp="1"/>
          </p:cNvSpPr>
          <p:nvPr>
            <p:ph sz="quarter" idx="10"/>
          </p:nvPr>
        </p:nvSpPr>
        <p:spPr>
          <a:xfrm>
            <a:off x="539497" y="1424382"/>
            <a:ext cx="4613416" cy="1699085"/>
          </a:xfrm>
        </p:spPr>
        <p:txBody>
          <a:bodyPr>
            <a:normAutofit fontScale="92500" lnSpcReduction="10000"/>
          </a:bodyPr>
          <a:lstStyle/>
          <a:p>
            <a:r>
              <a:rPr lang="en-US" b="1" dirty="0">
                <a:solidFill>
                  <a:schemeClr val="tx1"/>
                </a:solidFill>
              </a:rPr>
              <a:t>From experiment #1 Ring Configuration :</a:t>
            </a:r>
          </a:p>
          <a:p>
            <a:r>
              <a:rPr lang="en-US" sz="1400" dirty="0">
                <a:solidFill>
                  <a:schemeClr val="accent1"/>
                </a:solidFill>
              </a:rPr>
              <a:t>3. The </a:t>
            </a:r>
            <a:r>
              <a:rPr lang="en-US" sz="1400" b="1" dirty="0">
                <a:solidFill>
                  <a:schemeClr val="accent1"/>
                </a:solidFill>
              </a:rPr>
              <a:t>attenuation effect and amplification effect, is magnified </a:t>
            </a:r>
            <a:r>
              <a:rPr lang="en-US" sz="1400" dirty="0">
                <a:solidFill>
                  <a:schemeClr val="accent1"/>
                </a:solidFill>
              </a:rPr>
              <a:t>until the presence of three skyrmions</a:t>
            </a:r>
          </a:p>
          <a:p>
            <a:pPr marL="285750" indent="-285750">
              <a:buFont typeface="Arial" panose="020B0604020202020204" pitchFamily="34" charset="0"/>
              <a:buChar char="•"/>
            </a:pPr>
            <a:r>
              <a:rPr lang="en-US" sz="1400" dirty="0">
                <a:solidFill>
                  <a:schemeClr val="tx1"/>
                </a:solidFill>
              </a:rPr>
              <a:t>Magnified effect is evidenced by </a:t>
            </a:r>
            <a:r>
              <a:rPr lang="en-US" sz="1400" b="1" dirty="0">
                <a:solidFill>
                  <a:schemeClr val="tx1"/>
                </a:solidFill>
              </a:rPr>
              <a:t>faster timings for amplification and faster </a:t>
            </a:r>
            <a:r>
              <a:rPr lang="en-US" sz="1400" b="1" dirty="0" err="1">
                <a:solidFill>
                  <a:schemeClr val="tx1"/>
                </a:solidFill>
              </a:rPr>
              <a:t>attenutation</a:t>
            </a:r>
            <a:endParaRPr lang="en-US" sz="1400" b="1" dirty="0">
              <a:solidFill>
                <a:schemeClr val="tx1"/>
              </a:solidFill>
            </a:endParaRPr>
          </a:p>
          <a:p>
            <a:endParaRPr lang="en-US" b="1" dirty="0"/>
          </a:p>
          <a:p>
            <a:endParaRPr lang="en-US" b="1" dirty="0"/>
          </a:p>
        </p:txBody>
      </p:sp>
      <p:sp>
        <p:nvSpPr>
          <p:cNvPr id="6" name="Slide Number Placeholder 5">
            <a:extLst>
              <a:ext uri="{FF2B5EF4-FFF2-40B4-BE49-F238E27FC236}">
                <a16:creationId xmlns:a16="http://schemas.microsoft.com/office/drawing/2014/main" id="{2AB80E85-C3EB-41B3-8491-637F5FE2BF2C}"/>
              </a:ext>
            </a:extLst>
          </p:cNvPr>
          <p:cNvSpPr>
            <a:spLocks noGrp="1"/>
          </p:cNvSpPr>
          <p:nvPr>
            <p:ph type="sldNum" sz="quarter" idx="4"/>
          </p:nvPr>
        </p:nvSpPr>
        <p:spPr/>
        <p:txBody>
          <a:bodyPr/>
          <a:lstStyle/>
          <a:p>
            <a:fld id="{9860EDB8-5305-433F-BE41-D7A86D811DB3}" type="slidenum">
              <a:rPr lang="en-US" smtClean="0"/>
              <a:pPr/>
              <a:t>30</a:t>
            </a:fld>
            <a:endParaRPr lang="en-US"/>
          </a:p>
        </p:txBody>
      </p:sp>
      <p:grpSp>
        <p:nvGrpSpPr>
          <p:cNvPr id="14" name="Group 13">
            <a:extLst>
              <a:ext uri="{FF2B5EF4-FFF2-40B4-BE49-F238E27FC236}">
                <a16:creationId xmlns:a16="http://schemas.microsoft.com/office/drawing/2014/main" id="{EAD48F10-F884-40BA-9FB5-C1660816AEAA}"/>
              </a:ext>
            </a:extLst>
          </p:cNvPr>
          <p:cNvGrpSpPr/>
          <p:nvPr/>
        </p:nvGrpSpPr>
        <p:grpSpPr>
          <a:xfrm>
            <a:off x="883174" y="3089952"/>
            <a:ext cx="3473674" cy="2977362"/>
            <a:chOff x="883173" y="3089951"/>
            <a:chExt cx="4139457" cy="3768049"/>
          </a:xfrm>
        </p:grpSpPr>
        <p:pic>
          <p:nvPicPr>
            <p:cNvPr id="8" name="Picture 7" descr="Chart&#10;&#10;Description automatically generated">
              <a:extLst>
                <a:ext uri="{FF2B5EF4-FFF2-40B4-BE49-F238E27FC236}">
                  <a16:creationId xmlns:a16="http://schemas.microsoft.com/office/drawing/2014/main" id="{D8B242AE-E09F-41E2-A876-4DF62AC250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836" y="3132367"/>
              <a:ext cx="1897231" cy="1218821"/>
            </a:xfrm>
            <a:prstGeom prst="rect">
              <a:avLst/>
            </a:prstGeom>
          </p:spPr>
        </p:pic>
        <p:pic>
          <p:nvPicPr>
            <p:cNvPr id="9" name="Picture 8" descr="Chart, histogram&#10;&#10;Description automatically generated">
              <a:extLst>
                <a:ext uri="{FF2B5EF4-FFF2-40B4-BE49-F238E27FC236}">
                  <a16:creationId xmlns:a16="http://schemas.microsoft.com/office/drawing/2014/main" id="{812E3B10-D498-4C3E-87F2-358A144B3A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836" y="4350312"/>
              <a:ext cx="1924690" cy="1236553"/>
            </a:xfrm>
            <a:prstGeom prst="rect">
              <a:avLst/>
            </a:prstGeom>
          </p:spPr>
        </p:pic>
        <p:pic>
          <p:nvPicPr>
            <p:cNvPr id="10" name="Picture 9" descr="Chart, histogram&#10;&#10;Description automatically generated">
              <a:extLst>
                <a:ext uri="{FF2B5EF4-FFF2-40B4-BE49-F238E27FC236}">
                  <a16:creationId xmlns:a16="http://schemas.microsoft.com/office/drawing/2014/main" id="{8D841494-CE19-4BA3-8EF4-D2CAEFF921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173" y="5592496"/>
              <a:ext cx="1969892" cy="1265504"/>
            </a:xfrm>
            <a:prstGeom prst="rect">
              <a:avLst/>
            </a:prstGeom>
          </p:spPr>
        </p:pic>
        <p:pic>
          <p:nvPicPr>
            <p:cNvPr id="11" name="Picture 10" descr="Chart&#10;&#10;Description automatically generated">
              <a:extLst>
                <a:ext uri="{FF2B5EF4-FFF2-40B4-BE49-F238E27FC236}">
                  <a16:creationId xmlns:a16="http://schemas.microsoft.com/office/drawing/2014/main" id="{4D8A37F7-A118-49F3-B415-50C62C6261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2581" y="3089951"/>
              <a:ext cx="1838087" cy="1180823"/>
            </a:xfrm>
            <a:prstGeom prst="rect">
              <a:avLst/>
            </a:prstGeom>
          </p:spPr>
        </p:pic>
        <p:pic>
          <p:nvPicPr>
            <p:cNvPr id="12" name="Picture 11" descr="Chart&#10;&#10;Description automatically generated">
              <a:extLst>
                <a:ext uri="{FF2B5EF4-FFF2-40B4-BE49-F238E27FC236}">
                  <a16:creationId xmlns:a16="http://schemas.microsoft.com/office/drawing/2014/main" id="{05E395A2-282B-4F9E-8CBF-FD14CAC99E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6728" y="4380610"/>
              <a:ext cx="1861745" cy="1196022"/>
            </a:xfrm>
            <a:prstGeom prst="rect">
              <a:avLst/>
            </a:prstGeom>
          </p:spPr>
        </p:pic>
        <p:pic>
          <p:nvPicPr>
            <p:cNvPr id="13" name="Picture 12" descr="Chart&#10;&#10;Description automatically generated">
              <a:extLst>
                <a:ext uri="{FF2B5EF4-FFF2-40B4-BE49-F238E27FC236}">
                  <a16:creationId xmlns:a16="http://schemas.microsoft.com/office/drawing/2014/main" id="{E0FB7DAD-3BAB-4CEE-A0A3-93D596F917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2581" y="5622793"/>
              <a:ext cx="1890049" cy="1214478"/>
            </a:xfrm>
            <a:prstGeom prst="rect">
              <a:avLst/>
            </a:prstGeom>
          </p:spPr>
        </p:pic>
      </p:grpSp>
      <p:sp>
        <p:nvSpPr>
          <p:cNvPr id="16" name="Arrow: Right 15">
            <a:extLst>
              <a:ext uri="{FF2B5EF4-FFF2-40B4-BE49-F238E27FC236}">
                <a16:creationId xmlns:a16="http://schemas.microsoft.com/office/drawing/2014/main" id="{7499B142-7F5F-4BA4-95F3-C00AE58F45CE}"/>
              </a:ext>
            </a:extLst>
          </p:cNvPr>
          <p:cNvSpPr/>
          <p:nvPr/>
        </p:nvSpPr>
        <p:spPr>
          <a:xfrm>
            <a:off x="5464885" y="3517751"/>
            <a:ext cx="1183341" cy="50524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7BFE31DD-9469-4AB0-92DF-D1914F1469D5}"/>
              </a:ext>
            </a:extLst>
          </p:cNvPr>
          <p:cNvSpPr txBox="1">
            <a:spLocks/>
          </p:cNvSpPr>
          <p:nvPr/>
        </p:nvSpPr>
        <p:spPr>
          <a:xfrm>
            <a:off x="6834513" y="1494302"/>
            <a:ext cx="5095718" cy="2256468"/>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1000"/>
              </a:spcBef>
              <a:spcAft>
                <a:spcPts val="120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dirty="0">
                <a:solidFill>
                  <a:schemeClr val="tx1"/>
                </a:solidFill>
              </a:rPr>
              <a:t>Spike-timing-dependent plasticity self-learning model (STDP)</a:t>
            </a:r>
          </a:p>
          <a:p>
            <a:pPr marL="285750" indent="-285750">
              <a:buFont typeface="Arial" panose="020B0604020202020204" pitchFamily="34" charset="0"/>
              <a:buChar char="•"/>
            </a:pPr>
            <a:r>
              <a:rPr lang="en-US" dirty="0">
                <a:solidFill>
                  <a:schemeClr val="tx1"/>
                </a:solidFill>
              </a:rPr>
              <a:t>Biological process that </a:t>
            </a:r>
            <a:r>
              <a:rPr lang="en-US" b="1" dirty="0">
                <a:solidFill>
                  <a:schemeClr val="tx1"/>
                </a:solidFill>
              </a:rPr>
              <a:t>adjusts synaptic strength between neurons in the brain relative to the timing of spikes</a:t>
            </a:r>
          </a:p>
          <a:p>
            <a:pPr marL="285750" indent="-285750">
              <a:buFont typeface="Arial" panose="020B0604020202020204" pitchFamily="34" charset="0"/>
              <a:buChar char="•"/>
            </a:pPr>
            <a:r>
              <a:rPr lang="en-US" dirty="0"/>
              <a:t>Spike timings can be </a:t>
            </a:r>
            <a:r>
              <a:rPr lang="en-US" b="1" dirty="0"/>
              <a:t>mapped to synaptic weights, as well as discrete synaptic weights  </a:t>
            </a:r>
          </a:p>
          <a:p>
            <a:endParaRPr lang="en-US" b="1" dirty="0"/>
          </a:p>
        </p:txBody>
      </p:sp>
      <p:pic>
        <p:nvPicPr>
          <p:cNvPr id="3074" name="Picture 2" descr="3. Asymmetric STDP learning window. Spike-timing window of STDP for the...  | Download Scientific Diagram">
            <a:extLst>
              <a:ext uri="{FF2B5EF4-FFF2-40B4-BE49-F238E27FC236}">
                <a16:creationId xmlns:a16="http://schemas.microsoft.com/office/drawing/2014/main" id="{6CD42E78-7D96-49D7-8B7C-242F6539A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1143" y="3604999"/>
            <a:ext cx="2918120" cy="230016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3CB8D7F-8B9C-4CBC-9C8A-07F58A7BB4F2}"/>
              </a:ext>
            </a:extLst>
          </p:cNvPr>
          <p:cNvSpPr txBox="1"/>
          <p:nvPr/>
        </p:nvSpPr>
        <p:spPr>
          <a:xfrm>
            <a:off x="7835154" y="5925876"/>
            <a:ext cx="2766060" cy="584775"/>
          </a:xfrm>
          <a:prstGeom prst="rect">
            <a:avLst/>
          </a:prstGeom>
          <a:noFill/>
        </p:spPr>
        <p:txBody>
          <a:bodyPr wrap="square" rtlCol="0">
            <a:spAutoFit/>
          </a:bodyPr>
          <a:lstStyle/>
          <a:p>
            <a:r>
              <a:rPr lang="en-US" sz="800" dirty="0"/>
              <a:t>M.M. Asl, A. </a:t>
            </a:r>
            <a:r>
              <a:rPr lang="en-US" sz="800" dirty="0" err="1"/>
              <a:t>Valizadeh</a:t>
            </a:r>
            <a:r>
              <a:rPr lang="en-US" sz="800" dirty="0"/>
              <a:t>, P.A. </a:t>
            </a:r>
            <a:r>
              <a:rPr lang="en-US" sz="800" dirty="0" err="1"/>
              <a:t>Tass</a:t>
            </a:r>
            <a:r>
              <a:rPr lang="en-US" sz="800" dirty="0"/>
              <a:t>. </a:t>
            </a:r>
            <a:r>
              <a:rPr lang="en-US" sz="800" b="0" i="1" dirty="0">
                <a:solidFill>
                  <a:srgbClr val="111111"/>
                </a:solidFill>
                <a:effectLst/>
                <a:latin typeface="Roboto"/>
              </a:rPr>
              <a:t>Propagation Delays Determine the Effects of Synaptic Plasticity on the Structure and Dynamics of Neuronal Networks. 2018</a:t>
            </a:r>
          </a:p>
          <a:p>
            <a:endParaRPr lang="en-US" sz="800" dirty="0"/>
          </a:p>
        </p:txBody>
      </p:sp>
      <p:graphicFrame>
        <p:nvGraphicFramePr>
          <p:cNvPr id="19" name="Diagram 18">
            <a:extLst>
              <a:ext uri="{FF2B5EF4-FFF2-40B4-BE49-F238E27FC236}">
                <a16:creationId xmlns:a16="http://schemas.microsoft.com/office/drawing/2014/main" id="{FBE93831-82D6-40E8-9516-1CD0805436B2}"/>
              </a:ext>
            </a:extLst>
          </p:cNvPr>
          <p:cNvGraphicFramePr/>
          <p:nvPr>
            <p:extLst>
              <p:ext uri="{D42A27DB-BD31-4B8C-83A1-F6EECF244321}">
                <p14:modId xmlns:p14="http://schemas.microsoft.com/office/powerpoint/2010/main" val="1508440731"/>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119089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9236F-D4A4-4D99-B263-ACAF9F12B533}"/>
              </a:ext>
            </a:extLst>
          </p:cNvPr>
          <p:cNvSpPr>
            <a:spLocks noGrp="1"/>
          </p:cNvSpPr>
          <p:nvPr>
            <p:ph type="title"/>
          </p:nvPr>
        </p:nvSpPr>
        <p:spPr/>
        <p:txBody>
          <a:bodyPr/>
          <a:lstStyle/>
          <a:p>
            <a:r>
              <a:rPr lang="en-US" b="1" dirty="0"/>
              <a:t>Experiment 2: STDP State Allocation </a:t>
            </a:r>
          </a:p>
        </p:txBody>
      </p:sp>
      <p:graphicFrame>
        <p:nvGraphicFramePr>
          <p:cNvPr id="8" name="Content Placeholder 7">
            <a:extLst>
              <a:ext uri="{FF2B5EF4-FFF2-40B4-BE49-F238E27FC236}">
                <a16:creationId xmlns:a16="http://schemas.microsoft.com/office/drawing/2014/main" id="{EA87B6E4-477E-46E1-887E-E96351D468F0}"/>
              </a:ext>
            </a:extLst>
          </p:cNvPr>
          <p:cNvGraphicFramePr>
            <a:graphicFrameLocks noGrp="1"/>
          </p:cNvGraphicFramePr>
          <p:nvPr>
            <p:ph sz="quarter" idx="10"/>
            <p:extLst>
              <p:ext uri="{D42A27DB-BD31-4B8C-83A1-F6EECF244321}">
                <p14:modId xmlns:p14="http://schemas.microsoft.com/office/powerpoint/2010/main" val="369076915"/>
              </p:ext>
            </p:extLst>
          </p:nvPr>
        </p:nvGraphicFramePr>
        <p:xfrm>
          <a:off x="2709526" y="1442678"/>
          <a:ext cx="6228735" cy="3083954"/>
        </p:xfrm>
        <a:graphic>
          <a:graphicData uri="http://schemas.openxmlformats.org/drawingml/2006/table">
            <a:tbl>
              <a:tblPr firstRow="1" bandRow="1"/>
              <a:tblGrid>
                <a:gridCol w="1587173">
                  <a:extLst>
                    <a:ext uri="{9D8B030D-6E8A-4147-A177-3AD203B41FA5}">
                      <a16:colId xmlns:a16="http://schemas.microsoft.com/office/drawing/2014/main" val="2360650184"/>
                    </a:ext>
                  </a:extLst>
                </a:gridCol>
                <a:gridCol w="1308118">
                  <a:extLst>
                    <a:ext uri="{9D8B030D-6E8A-4147-A177-3AD203B41FA5}">
                      <a16:colId xmlns:a16="http://schemas.microsoft.com/office/drawing/2014/main" val="806825786"/>
                    </a:ext>
                  </a:extLst>
                </a:gridCol>
                <a:gridCol w="1111148">
                  <a:extLst>
                    <a:ext uri="{9D8B030D-6E8A-4147-A177-3AD203B41FA5}">
                      <a16:colId xmlns:a16="http://schemas.microsoft.com/office/drawing/2014/main" val="1020559774"/>
                    </a:ext>
                  </a:extLst>
                </a:gridCol>
                <a:gridCol w="2222296">
                  <a:extLst>
                    <a:ext uri="{9D8B030D-6E8A-4147-A177-3AD203B41FA5}">
                      <a16:colId xmlns:a16="http://schemas.microsoft.com/office/drawing/2014/main" val="2965998429"/>
                    </a:ext>
                  </a:extLst>
                </a:gridCol>
              </a:tblGrid>
              <a:tr h="913394">
                <a:tc>
                  <a:txBody>
                    <a:bodyPr/>
                    <a:lstStyle/>
                    <a:p>
                      <a:pPr marL="0" marR="0" algn="l">
                        <a:lnSpc>
                          <a:spcPct val="200000"/>
                        </a:lnSpc>
                        <a:spcBef>
                          <a:spcPts val="0"/>
                        </a:spcBef>
                        <a:spcAft>
                          <a:spcPts val="0"/>
                        </a:spcAft>
                      </a:pPr>
                      <a:r>
                        <a:rPr lang="en-US" sz="1400" b="1" kern="12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Discretized Weight</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l">
                        <a:lnSpc>
                          <a:spcPct val="200000"/>
                        </a:lnSpc>
                        <a:spcBef>
                          <a:spcPts val="0"/>
                        </a:spcBef>
                        <a:spcAft>
                          <a:spcPts val="0"/>
                        </a:spcAft>
                      </a:pPr>
                      <a:r>
                        <a:rPr lang="en-US" sz="1400" b="1" kern="12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Configuration (nm)</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l">
                        <a:lnSpc>
                          <a:spcPct val="200000"/>
                        </a:lnSpc>
                        <a:spcBef>
                          <a:spcPts val="0"/>
                        </a:spcBef>
                        <a:spcAft>
                          <a:spcPts val="0"/>
                        </a:spcAft>
                      </a:pPr>
                      <a:r>
                        <a:rPr lang="en-US" sz="1400" b="1" kern="12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Time (s)</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l">
                        <a:lnSpc>
                          <a:spcPct val="200000"/>
                        </a:lnSpc>
                        <a:spcBef>
                          <a:spcPts val="0"/>
                        </a:spcBef>
                        <a:spcAft>
                          <a:spcPts val="0"/>
                        </a:spcAft>
                      </a:pPr>
                      <a:r>
                        <a:rPr lang="en-US" sz="1400" b="1" kern="12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Reduced </a:t>
                      </a:r>
                      <a:r>
                        <a:rPr lang="en-US" sz="1400" b="1" kern="120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magnetisation</a:t>
                      </a:r>
                      <a:r>
                        <a:rPr lang="en-US" sz="1400" b="1" kern="12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(unit length)</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536743063"/>
                  </a:ext>
                </a:extLst>
              </a:tr>
              <a:tr h="271238">
                <a:tc>
                  <a:txBody>
                    <a:bodyPr/>
                    <a:lstStyle/>
                    <a:p>
                      <a:pPr marL="0" marR="0" algn="l">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A1</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125</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3442782"/>
                  </a:ext>
                </a:extLst>
              </a:tr>
              <a:tr h="201246">
                <a:tc>
                  <a:txBody>
                    <a:bodyPr/>
                    <a:lstStyle/>
                    <a:p>
                      <a:pPr marL="0" marR="0" algn="l">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A2</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125-125</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9894301"/>
                  </a:ext>
                </a:extLst>
              </a:tr>
              <a:tr h="201246">
                <a:tc>
                  <a:txBody>
                    <a:bodyPr/>
                    <a:lstStyle/>
                    <a:p>
                      <a:pPr marL="0" marR="0" algn="l">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A3</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125-125-125</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0559292"/>
                  </a:ext>
                </a:extLst>
              </a:tr>
              <a:tr h="201246">
                <a:tc>
                  <a:txBody>
                    <a:bodyPr/>
                    <a:lstStyle/>
                    <a:p>
                      <a:pPr marL="0" marR="0" algn="l">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P1</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2.40E-9</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-0.261991</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2109343"/>
                  </a:ext>
                </a:extLst>
              </a:tr>
              <a:tr h="201246">
                <a:tc>
                  <a:txBody>
                    <a:bodyPr/>
                    <a:lstStyle/>
                    <a:p>
                      <a:pPr marL="0" marR="0" algn="l">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P2</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100-100</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2.02E-9</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-0.261995</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1990711"/>
                  </a:ext>
                </a:extLst>
              </a:tr>
              <a:tr h="201246">
                <a:tc>
                  <a:txBody>
                    <a:bodyPr/>
                    <a:lstStyle/>
                    <a:p>
                      <a:pPr marL="0" marR="0" algn="l">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P3</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200000"/>
                        </a:lnSpc>
                        <a:spcBef>
                          <a:spcPts val="0"/>
                        </a:spcBef>
                        <a:spcAft>
                          <a:spcPts val="0"/>
                        </a:spcAft>
                      </a:pPr>
                      <a:r>
                        <a:rPr lang="en-US" sz="14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100-100-100</a:t>
                      </a:r>
                      <a:endParaRPr lang="en-US" sz="140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1.99E-9</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200000"/>
                        </a:lnSpc>
                        <a:spcBef>
                          <a:spcPts val="0"/>
                        </a:spcBef>
                        <a:spcAft>
                          <a:spcPts val="0"/>
                        </a:spcAft>
                      </a:pPr>
                      <a:r>
                        <a:rPr lang="en-US" sz="14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-0.262263</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1523" marR="615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2951332"/>
                  </a:ext>
                </a:extLst>
              </a:tr>
            </a:tbl>
          </a:graphicData>
        </a:graphic>
      </p:graphicFrame>
      <p:sp>
        <p:nvSpPr>
          <p:cNvPr id="6" name="Slide Number Placeholder 5">
            <a:extLst>
              <a:ext uri="{FF2B5EF4-FFF2-40B4-BE49-F238E27FC236}">
                <a16:creationId xmlns:a16="http://schemas.microsoft.com/office/drawing/2014/main" id="{9E941398-D829-4509-9A28-13871E0A6E3A}"/>
              </a:ext>
            </a:extLst>
          </p:cNvPr>
          <p:cNvSpPr>
            <a:spLocks noGrp="1"/>
          </p:cNvSpPr>
          <p:nvPr>
            <p:ph type="sldNum" sz="quarter" idx="4"/>
          </p:nvPr>
        </p:nvSpPr>
        <p:spPr/>
        <p:txBody>
          <a:bodyPr/>
          <a:lstStyle/>
          <a:p>
            <a:fld id="{9860EDB8-5305-433F-BE41-D7A86D811DB3}" type="slidenum">
              <a:rPr lang="en-US" smtClean="0"/>
              <a:pPr/>
              <a:t>31</a:t>
            </a:fld>
            <a:endParaRPr lang="en-US" dirty="0"/>
          </a:p>
        </p:txBody>
      </p:sp>
      <p:sp>
        <p:nvSpPr>
          <p:cNvPr id="10" name="TextBox 9">
            <a:extLst>
              <a:ext uri="{FF2B5EF4-FFF2-40B4-BE49-F238E27FC236}">
                <a16:creationId xmlns:a16="http://schemas.microsoft.com/office/drawing/2014/main" id="{3FFE1F0B-717D-4E2E-BA97-5F091E9B3B3A}"/>
              </a:ext>
            </a:extLst>
          </p:cNvPr>
          <p:cNvSpPr txBox="1"/>
          <p:nvPr/>
        </p:nvSpPr>
        <p:spPr>
          <a:xfrm>
            <a:off x="965200" y="4965700"/>
            <a:ext cx="10210800" cy="1200329"/>
          </a:xfrm>
          <a:prstGeom prst="rect">
            <a:avLst/>
          </a:prstGeom>
          <a:noFill/>
        </p:spPr>
        <p:txBody>
          <a:bodyPr wrap="square" rtlCol="0">
            <a:spAutoFit/>
          </a:bodyPr>
          <a:lstStyle/>
          <a:p>
            <a:r>
              <a:rPr lang="en-US" b="1" dirty="0"/>
              <a:t>Assign discretized weight states to each of the ring configurations since each ring timing has a different amplification and attenuation effect on the timing of skyrmion nucleation </a:t>
            </a:r>
          </a:p>
          <a:p>
            <a:endParaRPr lang="en-US" b="1" dirty="0"/>
          </a:p>
          <a:p>
            <a:r>
              <a:rPr lang="en-US" b="1" dirty="0"/>
              <a:t>Mealy State machine : </a:t>
            </a:r>
            <a:r>
              <a:rPr lang="en-US" dirty="0"/>
              <a:t>A3 </a:t>
            </a:r>
            <a:r>
              <a:rPr lang="en-US" i="0" dirty="0">
                <a:effectLst/>
                <a:latin typeface="arial" panose="020B0604020202020204" pitchFamily="34" charset="0"/>
              </a:rPr>
              <a:t>↔ </a:t>
            </a:r>
            <a:r>
              <a:rPr lang="en-US" sz="1800" i="0" dirty="0">
                <a:effectLst/>
                <a:latin typeface="arial" panose="020B0604020202020204" pitchFamily="34" charset="0"/>
              </a:rPr>
              <a:t> A2 </a:t>
            </a:r>
            <a:r>
              <a:rPr lang="en-US" i="0" dirty="0">
                <a:effectLst/>
                <a:latin typeface="arial" panose="020B0604020202020204" pitchFamily="34" charset="0"/>
              </a:rPr>
              <a:t>↔ A1 ↔ P1 ↔ P2 ↔ P3</a:t>
            </a:r>
            <a:endParaRPr lang="en-US" dirty="0"/>
          </a:p>
        </p:txBody>
      </p:sp>
      <p:graphicFrame>
        <p:nvGraphicFramePr>
          <p:cNvPr id="9" name="Diagram 8">
            <a:extLst>
              <a:ext uri="{FF2B5EF4-FFF2-40B4-BE49-F238E27FC236}">
                <a16:creationId xmlns:a16="http://schemas.microsoft.com/office/drawing/2014/main" id="{7C7CEDE5-D1C4-4949-86AF-B2A8D54903C4}"/>
              </a:ext>
            </a:extLst>
          </p:cNvPr>
          <p:cNvGraphicFramePr/>
          <p:nvPr>
            <p:extLst>
              <p:ext uri="{D42A27DB-BD31-4B8C-83A1-F6EECF244321}">
                <p14:modId xmlns:p14="http://schemas.microsoft.com/office/powerpoint/2010/main" val="821372776"/>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5264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C6CC9-B744-4B57-84BF-0A8ED80971A3}"/>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37E826D4-9D29-45AA-AE39-56F25994E38D}"/>
              </a:ext>
            </a:extLst>
          </p:cNvPr>
          <p:cNvSpPr>
            <a:spLocks noGrp="1"/>
          </p:cNvSpPr>
          <p:nvPr>
            <p:ph sz="quarter" idx="10"/>
          </p:nvPr>
        </p:nvSpPr>
        <p:spPr/>
        <p:txBody>
          <a:bodyPr/>
          <a:lstStyle/>
          <a:p>
            <a:endParaRPr lang="en-AU"/>
          </a:p>
        </p:txBody>
      </p:sp>
      <p:sp>
        <p:nvSpPr>
          <p:cNvPr id="4" name="Date Placeholder 3">
            <a:extLst>
              <a:ext uri="{FF2B5EF4-FFF2-40B4-BE49-F238E27FC236}">
                <a16:creationId xmlns:a16="http://schemas.microsoft.com/office/drawing/2014/main" id="{939B1179-CD32-491B-9137-7CD4B01E5DB6}"/>
              </a:ext>
            </a:extLst>
          </p:cNvPr>
          <p:cNvSpPr>
            <a:spLocks noGrp="1"/>
          </p:cNvSpPr>
          <p:nvPr>
            <p:ph type="dt" sz="half" idx="2"/>
          </p:nvPr>
        </p:nvSpPr>
        <p:spPr/>
        <p:txBody>
          <a:bodyPr/>
          <a:lstStyle/>
          <a:p>
            <a:fld id="{4C635D97-4D86-4F8F-81D0-7802D55A23EB}" type="datetime1">
              <a:rPr lang="en-US" smtClean="0"/>
              <a:t>12/26/2025</a:t>
            </a:fld>
            <a:endParaRPr lang="en-US"/>
          </a:p>
        </p:txBody>
      </p:sp>
      <p:sp>
        <p:nvSpPr>
          <p:cNvPr id="5" name="Footer Placeholder 4">
            <a:extLst>
              <a:ext uri="{FF2B5EF4-FFF2-40B4-BE49-F238E27FC236}">
                <a16:creationId xmlns:a16="http://schemas.microsoft.com/office/drawing/2014/main" id="{40126283-2DA6-4AC4-AF88-EAA863270C44}"/>
              </a:ext>
            </a:extLst>
          </p:cNvPr>
          <p:cNvSpPr>
            <a:spLocks noGrp="1"/>
          </p:cNvSpPr>
          <p:nvPr>
            <p:ph type="ftr" sz="quarter" idx="3"/>
          </p:nvPr>
        </p:nvSpPr>
        <p:spPr/>
        <p:txBody>
          <a:bodyPr/>
          <a:lstStyle/>
          <a:p>
            <a:r>
              <a:rPr lang="en-US"/>
              <a:t>CA2 Presentation</a:t>
            </a:r>
          </a:p>
        </p:txBody>
      </p:sp>
      <p:sp>
        <p:nvSpPr>
          <p:cNvPr id="6" name="Slide Number Placeholder 5">
            <a:extLst>
              <a:ext uri="{FF2B5EF4-FFF2-40B4-BE49-F238E27FC236}">
                <a16:creationId xmlns:a16="http://schemas.microsoft.com/office/drawing/2014/main" id="{D18718C9-A66C-4A67-84D3-CFADCF0E2752}"/>
              </a:ext>
            </a:extLst>
          </p:cNvPr>
          <p:cNvSpPr>
            <a:spLocks noGrp="1"/>
          </p:cNvSpPr>
          <p:nvPr>
            <p:ph type="sldNum" sz="quarter" idx="4"/>
          </p:nvPr>
        </p:nvSpPr>
        <p:spPr/>
        <p:txBody>
          <a:bodyPr/>
          <a:lstStyle/>
          <a:p>
            <a:fld id="{9860EDB8-5305-433F-BE41-D7A86D811DB3}" type="slidenum">
              <a:rPr lang="en-US" smtClean="0"/>
              <a:pPr/>
              <a:t>32</a:t>
            </a:fld>
            <a:endParaRPr lang="en-US"/>
          </a:p>
        </p:txBody>
      </p:sp>
    </p:spTree>
    <p:extLst>
      <p:ext uri="{BB962C8B-B14F-4D97-AF65-F5344CB8AC3E}">
        <p14:creationId xmlns:p14="http://schemas.microsoft.com/office/powerpoint/2010/main" val="2639398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B8204-233C-4BAA-8F6C-6115C262C0D5}"/>
              </a:ext>
            </a:extLst>
          </p:cNvPr>
          <p:cNvSpPr>
            <a:spLocks noGrp="1"/>
          </p:cNvSpPr>
          <p:nvPr>
            <p:ph type="title"/>
          </p:nvPr>
        </p:nvSpPr>
        <p:spPr/>
        <p:txBody>
          <a:bodyPr/>
          <a:lstStyle/>
          <a:p>
            <a:r>
              <a:rPr lang="en-US" b="1" dirty="0"/>
              <a:t>Experiment 2: Parameters for STDP Spiking Neuron</a:t>
            </a:r>
          </a:p>
        </p:txBody>
      </p:sp>
      <p:sp>
        <p:nvSpPr>
          <p:cNvPr id="6" name="Slide Number Placeholder 5">
            <a:extLst>
              <a:ext uri="{FF2B5EF4-FFF2-40B4-BE49-F238E27FC236}">
                <a16:creationId xmlns:a16="http://schemas.microsoft.com/office/drawing/2014/main" id="{E509517C-6B56-4B60-8FE0-A38CCE6F43E3}"/>
              </a:ext>
            </a:extLst>
          </p:cNvPr>
          <p:cNvSpPr>
            <a:spLocks noGrp="1"/>
          </p:cNvSpPr>
          <p:nvPr>
            <p:ph type="sldNum" sz="quarter" idx="4"/>
          </p:nvPr>
        </p:nvSpPr>
        <p:spPr/>
        <p:txBody>
          <a:bodyPr/>
          <a:lstStyle/>
          <a:p>
            <a:fld id="{9860EDB8-5305-433F-BE41-D7A86D811DB3}" type="slidenum">
              <a:rPr lang="en-US" smtClean="0"/>
              <a:pPr/>
              <a:t>33</a:t>
            </a:fld>
            <a:endParaRPr lang="en-US"/>
          </a:p>
        </p:txBody>
      </p:sp>
      <p:pic>
        <p:nvPicPr>
          <p:cNvPr id="7" name="Picture 6">
            <a:extLst>
              <a:ext uri="{FF2B5EF4-FFF2-40B4-BE49-F238E27FC236}">
                <a16:creationId xmlns:a16="http://schemas.microsoft.com/office/drawing/2014/main" id="{93706790-E1E3-4696-AB8C-793C6BF67140}"/>
              </a:ext>
            </a:extLst>
          </p:cNvPr>
          <p:cNvPicPr/>
          <p:nvPr/>
        </p:nvPicPr>
        <p:blipFill>
          <a:blip r:embed="rId2"/>
          <a:stretch>
            <a:fillRect/>
          </a:stretch>
        </p:blipFill>
        <p:spPr>
          <a:xfrm>
            <a:off x="1979817" y="1429232"/>
            <a:ext cx="7734338" cy="3490856"/>
          </a:xfrm>
          <a:prstGeom prst="rect">
            <a:avLst/>
          </a:prstGeom>
        </p:spPr>
      </p:pic>
      <p:sp>
        <p:nvSpPr>
          <p:cNvPr id="8" name="TextBox 7">
            <a:extLst>
              <a:ext uri="{FF2B5EF4-FFF2-40B4-BE49-F238E27FC236}">
                <a16:creationId xmlns:a16="http://schemas.microsoft.com/office/drawing/2014/main" id="{A2E5AF74-3F34-450C-B596-55A9DEFA377D}"/>
              </a:ext>
            </a:extLst>
          </p:cNvPr>
          <p:cNvSpPr txBox="1"/>
          <p:nvPr/>
        </p:nvSpPr>
        <p:spPr>
          <a:xfrm>
            <a:off x="539496" y="5428768"/>
            <a:ext cx="10991272" cy="646331"/>
          </a:xfrm>
          <a:prstGeom prst="rect">
            <a:avLst/>
          </a:prstGeom>
          <a:noFill/>
        </p:spPr>
        <p:txBody>
          <a:bodyPr wrap="square" rtlCol="0">
            <a:spAutoFit/>
          </a:bodyPr>
          <a:lstStyle/>
          <a:p>
            <a:pPr marL="285750" indent="-285750">
              <a:buFont typeface="Arial" panose="020B0604020202020204" pitchFamily="34" charset="0"/>
              <a:buChar char="•"/>
            </a:pPr>
            <a:r>
              <a:rPr lang="en-US" dirty="0"/>
              <a:t>Total 14ns = Input (5ns)+ Detection (2ns) + Adjustment (7ns) </a:t>
            </a:r>
          </a:p>
          <a:p>
            <a:pPr marL="285750" indent="-285750">
              <a:buFont typeface="Arial" panose="020B0604020202020204" pitchFamily="34" charset="0"/>
              <a:buChar char="•"/>
            </a:pPr>
            <a:r>
              <a:rPr lang="en-US" dirty="0"/>
              <a:t>Refractory period (9ns) = Detection(2ns) + Adjustment (7ns)</a:t>
            </a:r>
          </a:p>
        </p:txBody>
      </p:sp>
      <p:graphicFrame>
        <p:nvGraphicFramePr>
          <p:cNvPr id="9" name="Diagram 8">
            <a:extLst>
              <a:ext uri="{FF2B5EF4-FFF2-40B4-BE49-F238E27FC236}">
                <a16:creationId xmlns:a16="http://schemas.microsoft.com/office/drawing/2014/main" id="{DA43376F-72F4-4335-9174-B4253E48C02E}"/>
              </a:ext>
            </a:extLst>
          </p:cNvPr>
          <p:cNvGraphicFramePr/>
          <p:nvPr>
            <p:extLst>
              <p:ext uri="{D42A27DB-BD31-4B8C-83A1-F6EECF244321}">
                <p14:modId xmlns:p14="http://schemas.microsoft.com/office/powerpoint/2010/main" val="821372776"/>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6459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5A234-F16A-4616-A6D7-5520CFE42795}"/>
              </a:ext>
            </a:extLst>
          </p:cNvPr>
          <p:cNvSpPr>
            <a:spLocks noGrp="1"/>
          </p:cNvSpPr>
          <p:nvPr>
            <p:ph type="title"/>
          </p:nvPr>
        </p:nvSpPr>
        <p:spPr/>
        <p:txBody>
          <a:bodyPr/>
          <a:lstStyle/>
          <a:p>
            <a:r>
              <a:rPr lang="en-US" b="1" dirty="0"/>
              <a:t>Experiment 2: Simulation </a:t>
            </a:r>
          </a:p>
        </p:txBody>
      </p:sp>
      <p:sp>
        <p:nvSpPr>
          <p:cNvPr id="6" name="Slide Number Placeholder 5">
            <a:extLst>
              <a:ext uri="{FF2B5EF4-FFF2-40B4-BE49-F238E27FC236}">
                <a16:creationId xmlns:a16="http://schemas.microsoft.com/office/drawing/2014/main" id="{6387B081-4E6F-49AD-B22E-64ABC7FB3026}"/>
              </a:ext>
            </a:extLst>
          </p:cNvPr>
          <p:cNvSpPr>
            <a:spLocks noGrp="1"/>
          </p:cNvSpPr>
          <p:nvPr>
            <p:ph type="sldNum" sz="quarter" idx="4"/>
          </p:nvPr>
        </p:nvSpPr>
        <p:spPr/>
        <p:txBody>
          <a:bodyPr/>
          <a:lstStyle/>
          <a:p>
            <a:fld id="{9860EDB8-5305-433F-BE41-D7A86D811DB3}" type="slidenum">
              <a:rPr lang="en-US" smtClean="0"/>
              <a:pPr/>
              <a:t>34</a:t>
            </a:fld>
            <a:endParaRPr lang="en-US"/>
          </a:p>
        </p:txBody>
      </p:sp>
      <p:pic>
        <p:nvPicPr>
          <p:cNvPr id="7" name="Picture 6">
            <a:extLst>
              <a:ext uri="{FF2B5EF4-FFF2-40B4-BE49-F238E27FC236}">
                <a16:creationId xmlns:a16="http://schemas.microsoft.com/office/drawing/2014/main" id="{40A5338C-B898-4986-870F-65DD6D507B6C}"/>
              </a:ext>
            </a:extLst>
          </p:cNvPr>
          <p:cNvPicPr/>
          <p:nvPr/>
        </p:nvPicPr>
        <p:blipFill>
          <a:blip r:embed="rId4"/>
          <a:stretch>
            <a:fillRect/>
          </a:stretch>
        </p:blipFill>
        <p:spPr>
          <a:xfrm>
            <a:off x="539496" y="2424206"/>
            <a:ext cx="7205868" cy="3427953"/>
          </a:xfrm>
          <a:prstGeom prst="rect">
            <a:avLst/>
          </a:prstGeom>
        </p:spPr>
      </p:pic>
      <p:pic>
        <p:nvPicPr>
          <p:cNvPr id="8" name="TestMovie">
            <a:hlinkClick r:id="" action="ppaction://media"/>
            <a:extLst>
              <a:ext uri="{FF2B5EF4-FFF2-40B4-BE49-F238E27FC236}">
                <a16:creationId xmlns:a16="http://schemas.microsoft.com/office/drawing/2014/main" id="{28CF27FA-1470-4A93-8CFA-DC45341232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64998" y="2500444"/>
            <a:ext cx="3670122" cy="3683729"/>
          </a:xfrm>
          <a:prstGeom prst="rect">
            <a:avLst/>
          </a:prstGeom>
        </p:spPr>
      </p:pic>
      <p:graphicFrame>
        <p:nvGraphicFramePr>
          <p:cNvPr id="9" name="Diagram 8">
            <a:extLst>
              <a:ext uri="{FF2B5EF4-FFF2-40B4-BE49-F238E27FC236}">
                <a16:creationId xmlns:a16="http://schemas.microsoft.com/office/drawing/2014/main" id="{7B2E9C75-09D5-4BEB-BD50-109A9B024971}"/>
              </a:ext>
            </a:extLst>
          </p:cNvPr>
          <p:cNvGraphicFramePr/>
          <p:nvPr>
            <p:extLst>
              <p:ext uri="{D42A27DB-BD31-4B8C-83A1-F6EECF244321}">
                <p14:modId xmlns:p14="http://schemas.microsoft.com/office/powerpoint/2010/main" val="3025955897"/>
              </p:ext>
            </p:extLst>
          </p:nvPr>
        </p:nvGraphicFramePr>
        <p:xfrm>
          <a:off x="7333453" y="6519656"/>
          <a:ext cx="3734384" cy="10809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41040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DC80F-7A83-406F-AB83-3AAA5ABB6193}"/>
              </a:ext>
            </a:extLst>
          </p:cNvPr>
          <p:cNvSpPr>
            <a:spLocks noGrp="1"/>
          </p:cNvSpPr>
          <p:nvPr>
            <p:ph type="title"/>
          </p:nvPr>
        </p:nvSpPr>
        <p:spPr>
          <a:xfrm>
            <a:off x="330200" y="288923"/>
            <a:ext cx="11214100" cy="555554"/>
          </a:xfrm>
        </p:spPr>
        <p:txBody>
          <a:bodyPr/>
          <a:lstStyle/>
          <a:p>
            <a:r>
              <a:rPr lang="en-US" b="1" dirty="0"/>
              <a:t>Experiment 3: SNN</a:t>
            </a:r>
          </a:p>
        </p:txBody>
      </p:sp>
      <p:sp>
        <p:nvSpPr>
          <p:cNvPr id="6" name="Slide Number Placeholder 5">
            <a:extLst>
              <a:ext uri="{FF2B5EF4-FFF2-40B4-BE49-F238E27FC236}">
                <a16:creationId xmlns:a16="http://schemas.microsoft.com/office/drawing/2014/main" id="{873266AB-631B-48C3-99DE-9D99D4DE5AEB}"/>
              </a:ext>
            </a:extLst>
          </p:cNvPr>
          <p:cNvSpPr>
            <a:spLocks noGrp="1"/>
          </p:cNvSpPr>
          <p:nvPr>
            <p:ph type="sldNum" sz="quarter" idx="4"/>
          </p:nvPr>
        </p:nvSpPr>
        <p:spPr/>
        <p:txBody>
          <a:bodyPr/>
          <a:lstStyle/>
          <a:p>
            <a:fld id="{9860EDB8-5305-433F-BE41-D7A86D811DB3}" type="slidenum">
              <a:rPr lang="en-US" smtClean="0"/>
              <a:pPr/>
              <a:t>35</a:t>
            </a:fld>
            <a:endParaRPr lang="en-US"/>
          </a:p>
        </p:txBody>
      </p:sp>
      <p:sp>
        <p:nvSpPr>
          <p:cNvPr id="9" name="Content Placeholder 8">
            <a:extLst>
              <a:ext uri="{FF2B5EF4-FFF2-40B4-BE49-F238E27FC236}">
                <a16:creationId xmlns:a16="http://schemas.microsoft.com/office/drawing/2014/main" id="{AB06392C-FB1A-4B60-8DEE-5FB922C2DD8E}"/>
              </a:ext>
            </a:extLst>
          </p:cNvPr>
          <p:cNvSpPr>
            <a:spLocks noGrp="1"/>
          </p:cNvSpPr>
          <p:nvPr>
            <p:ph sz="quarter" idx="10"/>
          </p:nvPr>
        </p:nvSpPr>
        <p:spPr>
          <a:xfrm>
            <a:off x="539496" y="1440180"/>
            <a:ext cx="5327904" cy="3711838"/>
          </a:xfrm>
        </p:spPr>
        <p:txBody>
          <a:bodyPr/>
          <a:lstStyle/>
          <a:p>
            <a:pPr marL="285750" indent="-285750">
              <a:buFont typeface="Arial" panose="020B0604020202020204" pitchFamily="34" charset="0"/>
              <a:buChar char="•"/>
            </a:pPr>
            <a:r>
              <a:rPr lang="en-US" dirty="0"/>
              <a:t>Combining multiple spiking skyrmion neuron devices together into an array, we can obtain the following network device</a:t>
            </a:r>
          </a:p>
          <a:p>
            <a:pPr marL="285750" indent="-285750">
              <a:buFont typeface="Arial" panose="020B0604020202020204" pitchFamily="34" charset="0"/>
              <a:buChar char="•"/>
            </a:pPr>
            <a:r>
              <a:rPr lang="en-US" dirty="0"/>
              <a:t>Each single neuron device corresponds to one node in a spiking neural network. In this example, we represent at 4-4-1 network</a:t>
            </a:r>
          </a:p>
          <a:p>
            <a:pPr marL="285750" indent="-285750">
              <a:buFont typeface="Arial" panose="020B0604020202020204" pitchFamily="34" charset="0"/>
              <a:buChar char="•"/>
            </a:pPr>
            <a:r>
              <a:rPr lang="en-US" dirty="0"/>
              <a:t>Output calculated as sum of outputs (skyrmions in STNO region) after the 7ns detection cycle </a:t>
            </a: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5BE85043-7094-4726-AD1E-0ED22D57C8B3}"/>
              </a:ext>
            </a:extLst>
          </p:cNvPr>
          <p:cNvPicPr/>
          <p:nvPr/>
        </p:nvPicPr>
        <p:blipFill>
          <a:blip r:embed="rId3"/>
          <a:stretch>
            <a:fillRect/>
          </a:stretch>
        </p:blipFill>
        <p:spPr>
          <a:xfrm>
            <a:off x="7275866" y="1335202"/>
            <a:ext cx="4138713" cy="4427816"/>
          </a:xfrm>
          <a:prstGeom prst="rect">
            <a:avLst/>
          </a:prstGeom>
        </p:spPr>
      </p:pic>
      <p:grpSp>
        <p:nvGrpSpPr>
          <p:cNvPr id="82" name="Group 81">
            <a:extLst>
              <a:ext uri="{FF2B5EF4-FFF2-40B4-BE49-F238E27FC236}">
                <a16:creationId xmlns:a16="http://schemas.microsoft.com/office/drawing/2014/main" id="{FFE0BB29-891B-48D2-8D72-EC49BF5639A3}"/>
              </a:ext>
            </a:extLst>
          </p:cNvPr>
          <p:cNvGrpSpPr/>
          <p:nvPr/>
        </p:nvGrpSpPr>
        <p:grpSpPr>
          <a:xfrm>
            <a:off x="1336277" y="3915711"/>
            <a:ext cx="5058383" cy="2288241"/>
            <a:chOff x="689924" y="3223434"/>
            <a:chExt cx="5058383" cy="2288241"/>
          </a:xfrm>
        </p:grpSpPr>
        <p:sp>
          <p:nvSpPr>
            <p:cNvPr id="12" name="Oval 11">
              <a:extLst>
                <a:ext uri="{FF2B5EF4-FFF2-40B4-BE49-F238E27FC236}">
                  <a16:creationId xmlns:a16="http://schemas.microsoft.com/office/drawing/2014/main" id="{4BF9135B-B9A2-4638-ABB2-30AFBDCAC370}"/>
                </a:ext>
              </a:extLst>
            </p:cNvPr>
            <p:cNvSpPr/>
            <p:nvPr/>
          </p:nvSpPr>
          <p:spPr>
            <a:xfrm>
              <a:off x="914400" y="3756213"/>
              <a:ext cx="430306" cy="355003"/>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800" dirty="0"/>
                <a:t>J1</a:t>
              </a:r>
            </a:p>
          </p:txBody>
        </p:sp>
        <p:sp>
          <p:nvSpPr>
            <p:cNvPr id="13" name="Oval 12">
              <a:extLst>
                <a:ext uri="{FF2B5EF4-FFF2-40B4-BE49-F238E27FC236}">
                  <a16:creationId xmlns:a16="http://schemas.microsoft.com/office/drawing/2014/main" id="{1FA570DD-2F9F-4C18-8506-671E1EB91D9E}"/>
                </a:ext>
              </a:extLst>
            </p:cNvPr>
            <p:cNvSpPr/>
            <p:nvPr/>
          </p:nvSpPr>
          <p:spPr>
            <a:xfrm>
              <a:off x="2325707" y="3746654"/>
              <a:ext cx="451236" cy="36300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700" dirty="0"/>
                <a:t>W1</a:t>
              </a:r>
            </a:p>
          </p:txBody>
        </p:sp>
        <p:sp>
          <p:nvSpPr>
            <p:cNvPr id="14" name="Oval 13">
              <a:extLst>
                <a:ext uri="{FF2B5EF4-FFF2-40B4-BE49-F238E27FC236}">
                  <a16:creationId xmlns:a16="http://schemas.microsoft.com/office/drawing/2014/main" id="{0BED63A1-BE15-4A4F-A674-C7EBB7D18450}"/>
                </a:ext>
              </a:extLst>
            </p:cNvPr>
            <p:cNvSpPr/>
            <p:nvPr/>
          </p:nvSpPr>
          <p:spPr>
            <a:xfrm>
              <a:off x="914400" y="4241726"/>
              <a:ext cx="430306" cy="355003"/>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800" dirty="0"/>
                <a:t>J2</a:t>
              </a:r>
            </a:p>
          </p:txBody>
        </p:sp>
        <p:sp>
          <p:nvSpPr>
            <p:cNvPr id="15" name="Oval 14">
              <a:extLst>
                <a:ext uri="{FF2B5EF4-FFF2-40B4-BE49-F238E27FC236}">
                  <a16:creationId xmlns:a16="http://schemas.microsoft.com/office/drawing/2014/main" id="{489DDED2-788E-44F6-9B41-48D771F9BAE7}"/>
                </a:ext>
              </a:extLst>
            </p:cNvPr>
            <p:cNvSpPr/>
            <p:nvPr/>
          </p:nvSpPr>
          <p:spPr>
            <a:xfrm>
              <a:off x="914400" y="4727239"/>
              <a:ext cx="430306" cy="355003"/>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800" dirty="0"/>
                <a:t>J3</a:t>
              </a:r>
            </a:p>
          </p:txBody>
        </p:sp>
        <p:sp>
          <p:nvSpPr>
            <p:cNvPr id="16" name="Oval 15">
              <a:extLst>
                <a:ext uri="{FF2B5EF4-FFF2-40B4-BE49-F238E27FC236}">
                  <a16:creationId xmlns:a16="http://schemas.microsoft.com/office/drawing/2014/main" id="{098C7D49-A546-411D-8608-900195AAA2AF}"/>
                </a:ext>
              </a:extLst>
            </p:cNvPr>
            <p:cNvSpPr/>
            <p:nvPr/>
          </p:nvSpPr>
          <p:spPr>
            <a:xfrm>
              <a:off x="914400" y="5152018"/>
              <a:ext cx="430306" cy="355003"/>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800" dirty="0"/>
                <a:t>J4</a:t>
              </a:r>
            </a:p>
          </p:txBody>
        </p:sp>
        <p:sp>
          <p:nvSpPr>
            <p:cNvPr id="18" name="Oval 17">
              <a:extLst>
                <a:ext uri="{FF2B5EF4-FFF2-40B4-BE49-F238E27FC236}">
                  <a16:creationId xmlns:a16="http://schemas.microsoft.com/office/drawing/2014/main" id="{9A7E3AE8-3216-4935-9589-771EE588F8E8}"/>
                </a:ext>
              </a:extLst>
            </p:cNvPr>
            <p:cNvSpPr/>
            <p:nvPr/>
          </p:nvSpPr>
          <p:spPr>
            <a:xfrm>
              <a:off x="2325707" y="4715737"/>
              <a:ext cx="451236" cy="355003"/>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700" dirty="0"/>
                <a:t>W3</a:t>
              </a:r>
            </a:p>
          </p:txBody>
        </p:sp>
        <p:sp>
          <p:nvSpPr>
            <p:cNvPr id="19" name="Oval 18">
              <a:extLst>
                <a:ext uri="{FF2B5EF4-FFF2-40B4-BE49-F238E27FC236}">
                  <a16:creationId xmlns:a16="http://schemas.microsoft.com/office/drawing/2014/main" id="{D2A5E059-F760-4DA6-B6C9-0B1220FBBB20}"/>
                </a:ext>
              </a:extLst>
            </p:cNvPr>
            <p:cNvSpPr/>
            <p:nvPr/>
          </p:nvSpPr>
          <p:spPr>
            <a:xfrm>
              <a:off x="2335616" y="5146550"/>
              <a:ext cx="451236" cy="36512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700" dirty="0"/>
                <a:t>W4</a:t>
              </a:r>
            </a:p>
          </p:txBody>
        </p:sp>
        <p:sp>
          <p:nvSpPr>
            <p:cNvPr id="20" name="Oval 19">
              <a:extLst>
                <a:ext uri="{FF2B5EF4-FFF2-40B4-BE49-F238E27FC236}">
                  <a16:creationId xmlns:a16="http://schemas.microsoft.com/office/drawing/2014/main" id="{01085614-4FA7-4CEE-9B83-BED70F387F1D}"/>
                </a:ext>
              </a:extLst>
            </p:cNvPr>
            <p:cNvSpPr/>
            <p:nvPr/>
          </p:nvSpPr>
          <p:spPr>
            <a:xfrm>
              <a:off x="2335456" y="4259873"/>
              <a:ext cx="455392" cy="335717"/>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700" dirty="0"/>
                <a:t>W2</a:t>
              </a:r>
            </a:p>
          </p:txBody>
        </p:sp>
        <p:cxnSp>
          <p:nvCxnSpPr>
            <p:cNvPr id="22" name="Straight Connector 21">
              <a:extLst>
                <a:ext uri="{FF2B5EF4-FFF2-40B4-BE49-F238E27FC236}">
                  <a16:creationId xmlns:a16="http://schemas.microsoft.com/office/drawing/2014/main" id="{44E5978D-F03C-4342-BEF1-396FDCAF162D}"/>
                </a:ext>
              </a:extLst>
            </p:cNvPr>
            <p:cNvCxnSpPr>
              <a:cxnSpLocks/>
              <a:stCxn id="12" idx="6"/>
              <a:endCxn id="13" idx="2"/>
            </p:cNvCxnSpPr>
            <p:nvPr/>
          </p:nvCxnSpPr>
          <p:spPr>
            <a:xfrm flipV="1">
              <a:off x="1344706" y="3928157"/>
              <a:ext cx="981001" cy="55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F651D23-C530-40B2-A795-D3A3F41A6893}"/>
                </a:ext>
              </a:extLst>
            </p:cNvPr>
            <p:cNvCxnSpPr>
              <a:cxnSpLocks/>
              <a:stCxn id="14" idx="6"/>
              <a:endCxn id="20" idx="2"/>
            </p:cNvCxnSpPr>
            <p:nvPr/>
          </p:nvCxnSpPr>
          <p:spPr>
            <a:xfrm>
              <a:off x="1344706" y="4419228"/>
              <a:ext cx="990750" cy="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570AF0-C1AE-43F2-881F-C60ACC215C9E}"/>
                </a:ext>
              </a:extLst>
            </p:cNvPr>
            <p:cNvCxnSpPr>
              <a:cxnSpLocks/>
              <a:stCxn id="15" idx="6"/>
              <a:endCxn id="18" idx="2"/>
            </p:cNvCxnSpPr>
            <p:nvPr/>
          </p:nvCxnSpPr>
          <p:spPr>
            <a:xfrm flipV="1">
              <a:off x="1344706" y="4893239"/>
              <a:ext cx="981001" cy="11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1C76D0-CF61-4856-A3F7-CF6780764587}"/>
                </a:ext>
              </a:extLst>
            </p:cNvPr>
            <p:cNvCxnSpPr>
              <a:cxnSpLocks/>
              <a:stCxn id="16" idx="6"/>
              <a:endCxn id="19" idx="2"/>
            </p:cNvCxnSpPr>
            <p:nvPr/>
          </p:nvCxnSpPr>
          <p:spPr>
            <a:xfrm flipV="1">
              <a:off x="1344706" y="5329113"/>
              <a:ext cx="990910" cy="407"/>
            </a:xfrm>
            <a:prstGeom prst="line">
              <a:avLst/>
            </a:prstGeom>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FC07DD7F-60EE-4AB5-B5C1-E11AFDB5FD02}"/>
                </a:ext>
              </a:extLst>
            </p:cNvPr>
            <p:cNvSpPr/>
            <p:nvPr/>
          </p:nvSpPr>
          <p:spPr>
            <a:xfrm>
              <a:off x="3662559" y="4432222"/>
              <a:ext cx="973226" cy="355003"/>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800" dirty="0"/>
                <a:t>Logical Activation</a:t>
              </a:r>
            </a:p>
          </p:txBody>
        </p:sp>
        <p:cxnSp>
          <p:nvCxnSpPr>
            <p:cNvPr id="35" name="Straight Connector 34">
              <a:extLst>
                <a:ext uri="{FF2B5EF4-FFF2-40B4-BE49-F238E27FC236}">
                  <a16:creationId xmlns:a16="http://schemas.microsoft.com/office/drawing/2014/main" id="{B27263FC-FA31-4B84-8950-734EEA256B67}"/>
                </a:ext>
              </a:extLst>
            </p:cNvPr>
            <p:cNvCxnSpPr>
              <a:cxnSpLocks/>
              <a:stCxn id="13" idx="6"/>
              <a:endCxn id="33" idx="0"/>
            </p:cNvCxnSpPr>
            <p:nvPr/>
          </p:nvCxnSpPr>
          <p:spPr>
            <a:xfrm>
              <a:off x="2776943" y="3928157"/>
              <a:ext cx="1372229" cy="504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CE54D7F-2BDE-4E34-8F1C-70CCA79069E1}"/>
                </a:ext>
              </a:extLst>
            </p:cNvPr>
            <p:cNvCxnSpPr>
              <a:cxnSpLocks/>
              <a:stCxn id="20" idx="6"/>
              <a:endCxn id="33" idx="1"/>
            </p:cNvCxnSpPr>
            <p:nvPr/>
          </p:nvCxnSpPr>
          <p:spPr>
            <a:xfrm>
              <a:off x="2790848" y="4427732"/>
              <a:ext cx="1014237" cy="56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6524792-0385-4B41-8101-DD113CF42DE4}"/>
                </a:ext>
              </a:extLst>
            </p:cNvPr>
            <p:cNvCxnSpPr>
              <a:cxnSpLocks/>
              <a:stCxn id="33" idx="4"/>
              <a:endCxn id="19" idx="6"/>
            </p:cNvCxnSpPr>
            <p:nvPr/>
          </p:nvCxnSpPr>
          <p:spPr>
            <a:xfrm flipH="1">
              <a:off x="2786852" y="4787225"/>
              <a:ext cx="1362320" cy="541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A6E114F-260A-4AD0-B683-204F725E1E46}"/>
                </a:ext>
              </a:extLst>
            </p:cNvPr>
            <p:cNvCxnSpPr>
              <a:cxnSpLocks/>
              <a:stCxn id="33" idx="3"/>
              <a:endCxn id="18" idx="6"/>
            </p:cNvCxnSpPr>
            <p:nvPr/>
          </p:nvCxnSpPr>
          <p:spPr>
            <a:xfrm flipH="1">
              <a:off x="2776943" y="4735236"/>
              <a:ext cx="1028142" cy="158003"/>
            </a:xfrm>
            <a:prstGeom prst="line">
              <a:avLst/>
            </a:prstGeom>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8B5777F-1B6C-475D-A1D2-265AAFFC2CA1}"/>
                </a:ext>
              </a:extLst>
            </p:cNvPr>
            <p:cNvSpPr txBox="1"/>
            <p:nvPr/>
          </p:nvSpPr>
          <p:spPr>
            <a:xfrm>
              <a:off x="689924" y="3223434"/>
              <a:ext cx="879258" cy="523220"/>
            </a:xfrm>
            <a:prstGeom prst="rect">
              <a:avLst/>
            </a:prstGeom>
            <a:noFill/>
          </p:spPr>
          <p:txBody>
            <a:bodyPr wrap="square" rtlCol="0">
              <a:spAutoFit/>
            </a:bodyPr>
            <a:lstStyle/>
            <a:p>
              <a:r>
                <a:rPr lang="en-US" sz="1400" dirty="0"/>
                <a:t>Current Density </a:t>
              </a:r>
            </a:p>
          </p:txBody>
        </p:sp>
        <p:sp>
          <p:nvSpPr>
            <p:cNvPr id="50" name="TextBox 49">
              <a:extLst>
                <a:ext uri="{FF2B5EF4-FFF2-40B4-BE49-F238E27FC236}">
                  <a16:creationId xmlns:a16="http://schemas.microsoft.com/office/drawing/2014/main" id="{999C9071-90BD-4874-97B7-707BDE678AFA}"/>
                </a:ext>
              </a:extLst>
            </p:cNvPr>
            <p:cNvSpPr txBox="1"/>
            <p:nvPr/>
          </p:nvSpPr>
          <p:spPr>
            <a:xfrm>
              <a:off x="2096442" y="3235880"/>
              <a:ext cx="1121699" cy="523220"/>
            </a:xfrm>
            <a:prstGeom prst="rect">
              <a:avLst/>
            </a:prstGeom>
            <a:noFill/>
          </p:spPr>
          <p:txBody>
            <a:bodyPr wrap="square" rtlCol="0">
              <a:spAutoFit/>
            </a:bodyPr>
            <a:lstStyle/>
            <a:p>
              <a:pPr algn="ctr"/>
              <a:r>
                <a:rPr lang="en-US" sz="1400" dirty="0"/>
                <a:t>Spiking Neurons</a:t>
              </a:r>
            </a:p>
          </p:txBody>
        </p:sp>
        <p:sp>
          <p:nvSpPr>
            <p:cNvPr id="81" name="TextBox 80">
              <a:extLst>
                <a:ext uri="{FF2B5EF4-FFF2-40B4-BE49-F238E27FC236}">
                  <a16:creationId xmlns:a16="http://schemas.microsoft.com/office/drawing/2014/main" id="{C0118F77-DE60-49B8-9E4F-5E5AC90BB565}"/>
                </a:ext>
              </a:extLst>
            </p:cNvPr>
            <p:cNvSpPr txBox="1"/>
            <p:nvPr/>
          </p:nvSpPr>
          <p:spPr>
            <a:xfrm>
              <a:off x="4626608" y="3286738"/>
              <a:ext cx="1121699" cy="307777"/>
            </a:xfrm>
            <a:prstGeom prst="rect">
              <a:avLst/>
            </a:prstGeom>
            <a:noFill/>
          </p:spPr>
          <p:txBody>
            <a:bodyPr wrap="square" rtlCol="0">
              <a:spAutoFit/>
            </a:bodyPr>
            <a:lstStyle/>
            <a:p>
              <a:pPr algn="ctr"/>
              <a:r>
                <a:rPr lang="en-US" sz="1400" dirty="0"/>
                <a:t>Output</a:t>
              </a:r>
            </a:p>
          </p:txBody>
        </p:sp>
      </p:grpSp>
      <p:sp>
        <p:nvSpPr>
          <p:cNvPr id="83" name="Flowchart: Process 82">
            <a:extLst>
              <a:ext uri="{FF2B5EF4-FFF2-40B4-BE49-F238E27FC236}">
                <a16:creationId xmlns:a16="http://schemas.microsoft.com/office/drawing/2014/main" id="{7B8A0B19-748D-427D-B30E-B1DB94491FBA}"/>
              </a:ext>
            </a:extLst>
          </p:cNvPr>
          <p:cNvSpPr/>
          <p:nvPr/>
        </p:nvSpPr>
        <p:spPr>
          <a:xfrm>
            <a:off x="7063826" y="5888618"/>
            <a:ext cx="4584700" cy="365125"/>
          </a:xfrm>
          <a:prstGeom prst="flowChartProcess">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Device dimensions</a:t>
            </a:r>
          </a:p>
        </p:txBody>
      </p:sp>
      <p:graphicFrame>
        <p:nvGraphicFramePr>
          <p:cNvPr id="31" name="Diagram 30">
            <a:extLst>
              <a:ext uri="{FF2B5EF4-FFF2-40B4-BE49-F238E27FC236}">
                <a16:creationId xmlns:a16="http://schemas.microsoft.com/office/drawing/2014/main" id="{AE4B14D6-2FFD-470E-8CDC-A87ED5064B9F}"/>
              </a:ext>
            </a:extLst>
          </p:cNvPr>
          <p:cNvGraphicFramePr/>
          <p:nvPr>
            <p:extLst>
              <p:ext uri="{D42A27DB-BD31-4B8C-83A1-F6EECF244321}">
                <p14:modId xmlns:p14="http://schemas.microsoft.com/office/powerpoint/2010/main" val="821372776"/>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6" name="Oval 35">
            <a:extLst>
              <a:ext uri="{FF2B5EF4-FFF2-40B4-BE49-F238E27FC236}">
                <a16:creationId xmlns:a16="http://schemas.microsoft.com/office/drawing/2014/main" id="{E01919D9-F7CF-45CC-8B03-A9BB2BE7C7ED}"/>
              </a:ext>
            </a:extLst>
          </p:cNvPr>
          <p:cNvSpPr/>
          <p:nvPr/>
        </p:nvSpPr>
        <p:spPr>
          <a:xfrm>
            <a:off x="5410967" y="5124499"/>
            <a:ext cx="973226" cy="355003"/>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800" dirty="0"/>
              <a:t>Output</a:t>
            </a:r>
          </a:p>
        </p:txBody>
      </p:sp>
      <p:cxnSp>
        <p:nvCxnSpPr>
          <p:cNvPr id="40" name="Straight Connector 39">
            <a:extLst>
              <a:ext uri="{FF2B5EF4-FFF2-40B4-BE49-F238E27FC236}">
                <a16:creationId xmlns:a16="http://schemas.microsoft.com/office/drawing/2014/main" id="{E4A19603-3EDE-46CD-B379-44F64CBBE1A8}"/>
              </a:ext>
            </a:extLst>
          </p:cNvPr>
          <p:cNvCxnSpPr>
            <a:cxnSpLocks/>
            <a:stCxn id="36" idx="2"/>
            <a:endCxn id="33" idx="6"/>
          </p:cNvCxnSpPr>
          <p:nvPr/>
        </p:nvCxnSpPr>
        <p:spPr>
          <a:xfrm flipH="1">
            <a:off x="5282138" y="5302001"/>
            <a:ext cx="12882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501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89677-2D9D-40C7-872C-DCE6541519EB}"/>
              </a:ext>
            </a:extLst>
          </p:cNvPr>
          <p:cNvSpPr>
            <a:spLocks noGrp="1"/>
          </p:cNvSpPr>
          <p:nvPr>
            <p:ph type="title"/>
          </p:nvPr>
        </p:nvSpPr>
        <p:spPr/>
        <p:txBody>
          <a:bodyPr/>
          <a:lstStyle/>
          <a:p>
            <a:r>
              <a:rPr lang="en-US" b="1" dirty="0"/>
              <a:t>Experiment 3: Simulation</a:t>
            </a:r>
            <a:endParaRPr lang="en-US" dirty="0"/>
          </a:p>
        </p:txBody>
      </p:sp>
      <p:sp>
        <p:nvSpPr>
          <p:cNvPr id="3" name="Content Placeholder 2">
            <a:extLst>
              <a:ext uri="{FF2B5EF4-FFF2-40B4-BE49-F238E27FC236}">
                <a16:creationId xmlns:a16="http://schemas.microsoft.com/office/drawing/2014/main" id="{0FC0A3E4-6BA7-48CF-8E47-DE9B3ECD41F4}"/>
              </a:ext>
            </a:extLst>
          </p:cNvPr>
          <p:cNvSpPr>
            <a:spLocks noGrp="1"/>
          </p:cNvSpPr>
          <p:nvPr>
            <p:ph sz="quarter" idx="10"/>
          </p:nvPr>
        </p:nvSpPr>
        <p:spPr>
          <a:xfrm>
            <a:off x="406400" y="1369476"/>
            <a:ext cx="6186677" cy="3273649"/>
          </a:xfrm>
        </p:spPr>
        <p:txBody>
          <a:bodyPr>
            <a:noAutofit/>
          </a:bodyPr>
          <a:lstStyle/>
          <a:p>
            <a:r>
              <a:rPr lang="en-US" sz="1600" b="1" dirty="0">
                <a:solidFill>
                  <a:schemeClr val="accent1"/>
                </a:solidFill>
              </a:rPr>
              <a:t>Excitatory </a:t>
            </a:r>
          </a:p>
          <a:p>
            <a:r>
              <a:rPr lang="en-US" sz="1600" dirty="0"/>
              <a:t>Region 1: Start Zero State </a:t>
            </a:r>
            <a:r>
              <a:rPr lang="en-US" sz="1600" b="0" i="0" dirty="0">
                <a:solidFill>
                  <a:srgbClr val="4D5156"/>
                </a:solidFill>
                <a:effectLst/>
                <a:latin typeface="arial" panose="020B0604020202020204" pitchFamily="34" charset="0"/>
              </a:rPr>
              <a:t>→</a:t>
            </a:r>
            <a:r>
              <a:rPr lang="en-US" sz="1600" dirty="0"/>
              <a:t> Potentiation P1 </a:t>
            </a:r>
            <a:r>
              <a:rPr lang="en-US" sz="1600" b="0" i="0" dirty="0">
                <a:solidFill>
                  <a:srgbClr val="4D5156"/>
                </a:solidFill>
                <a:effectLst/>
                <a:latin typeface="arial" panose="020B0604020202020204" pitchFamily="34" charset="0"/>
              </a:rPr>
              <a:t>→</a:t>
            </a:r>
            <a:r>
              <a:rPr lang="en-US" sz="1600" dirty="0"/>
              <a:t> Potentiation P2</a:t>
            </a:r>
          </a:p>
          <a:p>
            <a:r>
              <a:rPr lang="en-US" sz="1600" dirty="0"/>
              <a:t>Region 2: Start Zero State </a:t>
            </a:r>
            <a:r>
              <a:rPr lang="en-US" sz="1600" b="0" i="0" dirty="0">
                <a:solidFill>
                  <a:srgbClr val="4D5156"/>
                </a:solidFill>
                <a:effectLst/>
                <a:latin typeface="arial" panose="020B0604020202020204" pitchFamily="34" charset="0"/>
              </a:rPr>
              <a:t>→</a:t>
            </a:r>
            <a:r>
              <a:rPr lang="en-US" sz="1600" dirty="0"/>
              <a:t> Potentiation P1 </a:t>
            </a:r>
            <a:r>
              <a:rPr lang="en-US" sz="1600" b="0" i="0" dirty="0">
                <a:solidFill>
                  <a:srgbClr val="4D5156"/>
                </a:solidFill>
                <a:effectLst/>
                <a:latin typeface="arial" panose="020B0604020202020204" pitchFamily="34" charset="0"/>
              </a:rPr>
              <a:t>→</a:t>
            </a:r>
            <a:r>
              <a:rPr lang="en-US" sz="1600" dirty="0"/>
              <a:t> Potentiation P2</a:t>
            </a:r>
          </a:p>
          <a:p>
            <a:r>
              <a:rPr lang="en-US" sz="1600" b="1" dirty="0">
                <a:solidFill>
                  <a:schemeClr val="accent1"/>
                </a:solidFill>
              </a:rPr>
              <a:t>Excitatory/</a:t>
            </a:r>
            <a:r>
              <a:rPr lang="en-US" sz="1600" b="1" dirty="0">
                <a:solidFill>
                  <a:schemeClr val="accent2"/>
                </a:solidFill>
              </a:rPr>
              <a:t>Inhibitory</a:t>
            </a:r>
          </a:p>
          <a:p>
            <a:r>
              <a:rPr lang="en-US" sz="1600" b="1" dirty="0">
                <a:solidFill>
                  <a:schemeClr val="accent1"/>
                </a:solidFill>
              </a:rPr>
              <a:t> </a:t>
            </a:r>
            <a:r>
              <a:rPr lang="en-US" sz="1600" dirty="0"/>
              <a:t>Region 3: Start Zero State </a:t>
            </a:r>
            <a:r>
              <a:rPr lang="en-US" sz="1600" b="0" i="0" dirty="0">
                <a:solidFill>
                  <a:srgbClr val="4D5156"/>
                </a:solidFill>
                <a:effectLst/>
                <a:latin typeface="arial" panose="020B0604020202020204" pitchFamily="34" charset="0"/>
              </a:rPr>
              <a:t>→</a:t>
            </a:r>
            <a:r>
              <a:rPr lang="en-US" sz="1600" dirty="0"/>
              <a:t> Potentiation P1 </a:t>
            </a:r>
            <a:r>
              <a:rPr lang="en-US" sz="1600" b="0" i="0" dirty="0">
                <a:solidFill>
                  <a:srgbClr val="4D5156"/>
                </a:solidFill>
                <a:effectLst/>
                <a:latin typeface="arial" panose="020B0604020202020204" pitchFamily="34" charset="0"/>
              </a:rPr>
              <a:t>→</a:t>
            </a:r>
            <a:r>
              <a:rPr lang="en-US" sz="1600" dirty="0"/>
              <a:t> Depression A1</a:t>
            </a:r>
          </a:p>
          <a:p>
            <a:r>
              <a:rPr lang="en-US" sz="1600" b="1" dirty="0">
                <a:solidFill>
                  <a:schemeClr val="accent2"/>
                </a:solidFill>
              </a:rPr>
              <a:t>Inhibitory </a:t>
            </a:r>
          </a:p>
          <a:p>
            <a:r>
              <a:rPr lang="en-US" sz="1600" dirty="0"/>
              <a:t>Region 4: Start Zero State </a:t>
            </a:r>
            <a:r>
              <a:rPr lang="en-US" sz="1600" b="0" i="0" dirty="0">
                <a:solidFill>
                  <a:srgbClr val="4D5156"/>
                </a:solidFill>
                <a:effectLst/>
                <a:latin typeface="arial" panose="020B0604020202020204" pitchFamily="34" charset="0"/>
              </a:rPr>
              <a:t>→</a:t>
            </a:r>
            <a:r>
              <a:rPr lang="en-US" sz="1600" dirty="0"/>
              <a:t> Depression A1</a:t>
            </a:r>
            <a:r>
              <a:rPr lang="en-US" sz="1600" b="0" i="0" dirty="0">
                <a:solidFill>
                  <a:srgbClr val="4D5156"/>
                </a:solidFill>
                <a:effectLst/>
                <a:latin typeface="arial" panose="020B0604020202020204" pitchFamily="34" charset="0"/>
              </a:rPr>
              <a:t> →</a:t>
            </a:r>
            <a:r>
              <a:rPr lang="en-US" sz="1600" dirty="0"/>
              <a:t> Depression A2</a:t>
            </a:r>
          </a:p>
          <a:p>
            <a:r>
              <a:rPr lang="en-US" sz="1600" b="1" dirty="0">
                <a:solidFill>
                  <a:schemeClr val="tx1"/>
                </a:solidFill>
              </a:rPr>
              <a:t>Output</a:t>
            </a:r>
          </a:p>
          <a:p>
            <a:r>
              <a:rPr lang="en-US" sz="1600" dirty="0">
                <a:solidFill>
                  <a:schemeClr val="accent6"/>
                </a:solidFill>
              </a:rPr>
              <a:t>[P2,P2, A1,A2] </a:t>
            </a:r>
            <a:r>
              <a:rPr lang="en-US" sz="2000" b="0" i="0" dirty="0">
                <a:solidFill>
                  <a:srgbClr val="4D5156"/>
                </a:solidFill>
                <a:effectLst/>
                <a:latin typeface="arial" panose="020B0604020202020204" pitchFamily="34" charset="0"/>
              </a:rPr>
              <a:t>→ </a:t>
            </a:r>
            <a:r>
              <a:rPr lang="en-US" b="0" i="0" dirty="0">
                <a:solidFill>
                  <a:srgbClr val="4D5156"/>
                </a:solidFill>
                <a:effectLst/>
                <a:latin typeface="arial" panose="020B0604020202020204" pitchFamily="34" charset="0"/>
              </a:rPr>
              <a:t>input([P2,P2, A1,A2]) = 0000 to 1111</a:t>
            </a:r>
            <a:endParaRPr lang="en-US" dirty="0">
              <a:solidFill>
                <a:schemeClr val="accent6"/>
              </a:solidFill>
            </a:endParaRPr>
          </a:p>
        </p:txBody>
      </p:sp>
      <p:sp>
        <p:nvSpPr>
          <p:cNvPr id="6" name="Slide Number Placeholder 5">
            <a:extLst>
              <a:ext uri="{FF2B5EF4-FFF2-40B4-BE49-F238E27FC236}">
                <a16:creationId xmlns:a16="http://schemas.microsoft.com/office/drawing/2014/main" id="{EAC881E5-3AF0-43B1-B87C-E8E24481FC1F}"/>
              </a:ext>
            </a:extLst>
          </p:cNvPr>
          <p:cNvSpPr>
            <a:spLocks noGrp="1"/>
          </p:cNvSpPr>
          <p:nvPr>
            <p:ph type="sldNum" sz="quarter" idx="4"/>
          </p:nvPr>
        </p:nvSpPr>
        <p:spPr/>
        <p:txBody>
          <a:bodyPr/>
          <a:lstStyle/>
          <a:p>
            <a:fld id="{9860EDB8-5305-433F-BE41-D7A86D811DB3}" type="slidenum">
              <a:rPr lang="en-US" smtClean="0"/>
              <a:pPr/>
              <a:t>36</a:t>
            </a:fld>
            <a:endParaRPr lang="en-US"/>
          </a:p>
        </p:txBody>
      </p:sp>
      <p:pic>
        <p:nvPicPr>
          <p:cNvPr id="8" name="TestMovie">
            <a:hlinkClick r:id="" action="ppaction://media"/>
            <a:extLst>
              <a:ext uri="{FF2B5EF4-FFF2-40B4-BE49-F238E27FC236}">
                <a16:creationId xmlns:a16="http://schemas.microsoft.com/office/drawing/2014/main" id="{C6FC8D8F-970E-44E2-9BCE-BBCCB16EDF0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593077" y="1415290"/>
            <a:ext cx="4624953" cy="4624953"/>
          </a:xfrm>
          <a:prstGeom prst="rect">
            <a:avLst/>
          </a:prstGeom>
        </p:spPr>
      </p:pic>
      <p:graphicFrame>
        <p:nvGraphicFramePr>
          <p:cNvPr id="9" name="Diagram 8">
            <a:extLst>
              <a:ext uri="{FF2B5EF4-FFF2-40B4-BE49-F238E27FC236}">
                <a16:creationId xmlns:a16="http://schemas.microsoft.com/office/drawing/2014/main" id="{33D4AEEB-A3E3-4F82-93B3-E322224AFA81}"/>
              </a:ext>
            </a:extLst>
          </p:cNvPr>
          <p:cNvGraphicFramePr/>
          <p:nvPr>
            <p:extLst>
              <p:ext uri="{D42A27DB-BD31-4B8C-83A1-F6EECF244321}">
                <p14:modId xmlns:p14="http://schemas.microsoft.com/office/powerpoint/2010/main" val="821372776"/>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TextBox 10">
            <a:extLst>
              <a:ext uri="{FF2B5EF4-FFF2-40B4-BE49-F238E27FC236}">
                <a16:creationId xmlns:a16="http://schemas.microsoft.com/office/drawing/2014/main" id="{BED2753A-292C-4D92-8229-4EC1209298F9}"/>
              </a:ext>
            </a:extLst>
          </p:cNvPr>
          <p:cNvSpPr txBox="1"/>
          <p:nvPr/>
        </p:nvSpPr>
        <p:spPr>
          <a:xfrm>
            <a:off x="6924126" y="1483023"/>
            <a:ext cx="1447800" cy="369332"/>
          </a:xfrm>
          <a:prstGeom prst="rect">
            <a:avLst/>
          </a:prstGeom>
          <a:noFill/>
        </p:spPr>
        <p:txBody>
          <a:bodyPr wrap="square" rtlCol="0">
            <a:spAutoFit/>
          </a:bodyPr>
          <a:lstStyle/>
          <a:p>
            <a:r>
              <a:rPr lang="en-US" b="1" dirty="0">
                <a:solidFill>
                  <a:schemeClr val="bg1"/>
                </a:solidFill>
              </a:rPr>
              <a:t>Region 1</a:t>
            </a:r>
          </a:p>
        </p:txBody>
      </p:sp>
      <p:sp>
        <p:nvSpPr>
          <p:cNvPr id="12" name="TextBox 11">
            <a:extLst>
              <a:ext uri="{FF2B5EF4-FFF2-40B4-BE49-F238E27FC236}">
                <a16:creationId xmlns:a16="http://schemas.microsoft.com/office/drawing/2014/main" id="{16D93BEE-ABB3-4F36-844B-488AF3D24025}"/>
              </a:ext>
            </a:extLst>
          </p:cNvPr>
          <p:cNvSpPr txBox="1"/>
          <p:nvPr/>
        </p:nvSpPr>
        <p:spPr>
          <a:xfrm>
            <a:off x="9491303" y="1483023"/>
            <a:ext cx="1447800" cy="369332"/>
          </a:xfrm>
          <a:prstGeom prst="rect">
            <a:avLst/>
          </a:prstGeom>
          <a:noFill/>
        </p:spPr>
        <p:txBody>
          <a:bodyPr wrap="square" rtlCol="0">
            <a:spAutoFit/>
          </a:bodyPr>
          <a:lstStyle/>
          <a:p>
            <a:r>
              <a:rPr lang="en-US" b="1" dirty="0">
                <a:solidFill>
                  <a:schemeClr val="bg1"/>
                </a:solidFill>
              </a:rPr>
              <a:t>Region 2</a:t>
            </a:r>
          </a:p>
        </p:txBody>
      </p:sp>
      <p:sp>
        <p:nvSpPr>
          <p:cNvPr id="13" name="TextBox 12">
            <a:extLst>
              <a:ext uri="{FF2B5EF4-FFF2-40B4-BE49-F238E27FC236}">
                <a16:creationId xmlns:a16="http://schemas.microsoft.com/office/drawing/2014/main" id="{638D24EF-4BCC-44E8-B7E4-1BE0239328CB}"/>
              </a:ext>
            </a:extLst>
          </p:cNvPr>
          <p:cNvSpPr txBox="1"/>
          <p:nvPr/>
        </p:nvSpPr>
        <p:spPr>
          <a:xfrm>
            <a:off x="6924126" y="3886200"/>
            <a:ext cx="1447800" cy="369332"/>
          </a:xfrm>
          <a:prstGeom prst="rect">
            <a:avLst/>
          </a:prstGeom>
          <a:noFill/>
        </p:spPr>
        <p:txBody>
          <a:bodyPr wrap="square" rtlCol="0">
            <a:spAutoFit/>
          </a:bodyPr>
          <a:lstStyle/>
          <a:p>
            <a:r>
              <a:rPr lang="en-US" b="1" dirty="0">
                <a:solidFill>
                  <a:schemeClr val="bg1"/>
                </a:solidFill>
              </a:rPr>
              <a:t>Region 3</a:t>
            </a:r>
          </a:p>
        </p:txBody>
      </p:sp>
      <p:sp>
        <p:nvSpPr>
          <p:cNvPr id="15" name="TextBox 14">
            <a:extLst>
              <a:ext uri="{FF2B5EF4-FFF2-40B4-BE49-F238E27FC236}">
                <a16:creationId xmlns:a16="http://schemas.microsoft.com/office/drawing/2014/main" id="{EA5DD10E-4FAF-469D-BB14-1A9CA641C648}"/>
              </a:ext>
            </a:extLst>
          </p:cNvPr>
          <p:cNvSpPr txBox="1"/>
          <p:nvPr/>
        </p:nvSpPr>
        <p:spPr>
          <a:xfrm>
            <a:off x="9491303" y="3885841"/>
            <a:ext cx="1447800" cy="369332"/>
          </a:xfrm>
          <a:prstGeom prst="rect">
            <a:avLst/>
          </a:prstGeom>
          <a:noFill/>
        </p:spPr>
        <p:txBody>
          <a:bodyPr wrap="square" rtlCol="0">
            <a:spAutoFit/>
          </a:bodyPr>
          <a:lstStyle/>
          <a:p>
            <a:r>
              <a:rPr lang="en-US" b="1" dirty="0">
                <a:solidFill>
                  <a:schemeClr val="bg1"/>
                </a:solidFill>
              </a:rPr>
              <a:t>Region 4</a:t>
            </a:r>
          </a:p>
        </p:txBody>
      </p:sp>
    </p:spTree>
    <p:extLst>
      <p:ext uri="{BB962C8B-B14F-4D97-AF65-F5344CB8AC3E}">
        <p14:creationId xmlns:p14="http://schemas.microsoft.com/office/powerpoint/2010/main" val="417429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8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9C299-F5B9-4514-AA10-664357571C24}"/>
              </a:ext>
            </a:extLst>
          </p:cNvPr>
          <p:cNvSpPr>
            <a:spLocks noGrp="1"/>
          </p:cNvSpPr>
          <p:nvPr>
            <p:ph type="title"/>
          </p:nvPr>
        </p:nvSpPr>
        <p:spPr/>
        <p:txBody>
          <a:bodyPr/>
          <a:lstStyle/>
          <a:p>
            <a:r>
              <a:rPr lang="en-US" b="1" dirty="0"/>
              <a:t>Summary of Experiments</a:t>
            </a:r>
          </a:p>
        </p:txBody>
      </p:sp>
      <p:sp>
        <p:nvSpPr>
          <p:cNvPr id="6" name="Slide Number Placeholder 5">
            <a:extLst>
              <a:ext uri="{FF2B5EF4-FFF2-40B4-BE49-F238E27FC236}">
                <a16:creationId xmlns:a16="http://schemas.microsoft.com/office/drawing/2014/main" id="{7B572834-0567-44F5-A283-A04AC43A1C93}"/>
              </a:ext>
            </a:extLst>
          </p:cNvPr>
          <p:cNvSpPr>
            <a:spLocks noGrp="1"/>
          </p:cNvSpPr>
          <p:nvPr>
            <p:ph type="sldNum" sz="quarter" idx="4"/>
          </p:nvPr>
        </p:nvSpPr>
        <p:spPr>
          <a:xfrm>
            <a:off x="8288787" y="6428128"/>
            <a:ext cx="3276600" cy="365125"/>
          </a:xfrm>
        </p:spPr>
        <p:txBody>
          <a:bodyPr/>
          <a:lstStyle/>
          <a:p>
            <a:fld id="{9860EDB8-5305-433F-BE41-D7A86D811DB3}" type="slidenum">
              <a:rPr lang="en-US" smtClean="0"/>
              <a:pPr/>
              <a:t>37</a:t>
            </a:fld>
            <a:endParaRPr lang="en-US" dirty="0"/>
          </a:p>
        </p:txBody>
      </p:sp>
      <p:sp>
        <p:nvSpPr>
          <p:cNvPr id="32" name="Flowchart: Process 31">
            <a:extLst>
              <a:ext uri="{FF2B5EF4-FFF2-40B4-BE49-F238E27FC236}">
                <a16:creationId xmlns:a16="http://schemas.microsoft.com/office/drawing/2014/main" id="{B8884005-6B97-4B37-BD1E-3060774FF246}"/>
              </a:ext>
            </a:extLst>
          </p:cNvPr>
          <p:cNvSpPr/>
          <p:nvPr/>
        </p:nvSpPr>
        <p:spPr>
          <a:xfrm>
            <a:off x="1294019" y="2264478"/>
            <a:ext cx="2575370" cy="646331"/>
          </a:xfrm>
          <a:prstGeom prst="flowChartProcess">
            <a:avLst/>
          </a:prstGeom>
          <a:solidFill>
            <a:schemeClr val="accent2">
              <a:lumMod val="20000"/>
              <a:lumOff val="80000"/>
            </a:schemeClr>
          </a:solidFill>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t>Investigating skyrmion arrangement and spin-wave phenomenon </a:t>
            </a:r>
          </a:p>
        </p:txBody>
      </p:sp>
      <p:sp>
        <p:nvSpPr>
          <p:cNvPr id="33" name="Flowchart: Process 32">
            <a:extLst>
              <a:ext uri="{FF2B5EF4-FFF2-40B4-BE49-F238E27FC236}">
                <a16:creationId xmlns:a16="http://schemas.microsoft.com/office/drawing/2014/main" id="{E128350C-A514-4417-A775-CC8CAD659F0A}"/>
              </a:ext>
            </a:extLst>
          </p:cNvPr>
          <p:cNvSpPr/>
          <p:nvPr/>
        </p:nvSpPr>
        <p:spPr>
          <a:xfrm>
            <a:off x="4719717" y="2256074"/>
            <a:ext cx="3036562" cy="637373"/>
          </a:xfrm>
          <a:prstGeom prst="flowChartProcess">
            <a:avLst/>
          </a:prstGeom>
          <a:solidFill>
            <a:schemeClr val="accent2">
              <a:lumMod val="20000"/>
              <a:lumOff val="80000"/>
            </a:schemeClr>
          </a:solidFill>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t>Develop spin-wave mediated spiking neuron using ring configuration</a:t>
            </a:r>
          </a:p>
        </p:txBody>
      </p:sp>
      <p:sp>
        <p:nvSpPr>
          <p:cNvPr id="34" name="Flowchart: Process 33">
            <a:extLst>
              <a:ext uri="{FF2B5EF4-FFF2-40B4-BE49-F238E27FC236}">
                <a16:creationId xmlns:a16="http://schemas.microsoft.com/office/drawing/2014/main" id="{A4B3F22D-E0D6-4D0B-BAFD-8D3D114329E4}"/>
              </a:ext>
            </a:extLst>
          </p:cNvPr>
          <p:cNvSpPr/>
          <p:nvPr/>
        </p:nvSpPr>
        <p:spPr>
          <a:xfrm>
            <a:off x="8773889" y="2274680"/>
            <a:ext cx="2952695" cy="669413"/>
          </a:xfrm>
          <a:prstGeom prst="flowChartProcess">
            <a:avLst/>
          </a:prstGeom>
          <a:solidFill>
            <a:schemeClr val="accent2">
              <a:lumMod val="20000"/>
              <a:lumOff val="80000"/>
            </a:schemeClr>
          </a:solidFill>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t>Develop spin-wave mediated spiking neural network using individual spiking neurons</a:t>
            </a:r>
          </a:p>
        </p:txBody>
      </p:sp>
      <p:sp>
        <p:nvSpPr>
          <p:cNvPr id="36" name="Arrow: Right 35">
            <a:extLst>
              <a:ext uri="{FF2B5EF4-FFF2-40B4-BE49-F238E27FC236}">
                <a16:creationId xmlns:a16="http://schemas.microsoft.com/office/drawing/2014/main" id="{A7302472-A65C-43FB-82FB-A99F6598AEDA}"/>
              </a:ext>
            </a:extLst>
          </p:cNvPr>
          <p:cNvSpPr/>
          <p:nvPr/>
        </p:nvSpPr>
        <p:spPr>
          <a:xfrm>
            <a:off x="4017118" y="2443956"/>
            <a:ext cx="613397" cy="379703"/>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 name="Arrow: Right 36">
            <a:extLst>
              <a:ext uri="{FF2B5EF4-FFF2-40B4-BE49-F238E27FC236}">
                <a16:creationId xmlns:a16="http://schemas.microsoft.com/office/drawing/2014/main" id="{0A56F371-E427-4293-8044-85273DA76C4E}"/>
              </a:ext>
            </a:extLst>
          </p:cNvPr>
          <p:cNvSpPr/>
          <p:nvPr/>
        </p:nvSpPr>
        <p:spPr>
          <a:xfrm>
            <a:off x="7982088" y="2443956"/>
            <a:ext cx="613397" cy="379703"/>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29" name="Group 28">
            <a:extLst>
              <a:ext uri="{FF2B5EF4-FFF2-40B4-BE49-F238E27FC236}">
                <a16:creationId xmlns:a16="http://schemas.microsoft.com/office/drawing/2014/main" id="{B1ACC1EB-7EF0-4F00-BA79-C12BBC611F8B}"/>
              </a:ext>
            </a:extLst>
          </p:cNvPr>
          <p:cNvGrpSpPr/>
          <p:nvPr/>
        </p:nvGrpSpPr>
        <p:grpSpPr>
          <a:xfrm>
            <a:off x="1294018" y="3704940"/>
            <a:ext cx="2575363" cy="1230784"/>
            <a:chOff x="0" y="0"/>
            <a:chExt cx="5894952" cy="2947670"/>
          </a:xfrm>
        </p:grpSpPr>
        <p:pic>
          <p:nvPicPr>
            <p:cNvPr id="35" name="Picture 34">
              <a:extLst>
                <a:ext uri="{FF2B5EF4-FFF2-40B4-BE49-F238E27FC236}">
                  <a16:creationId xmlns:a16="http://schemas.microsoft.com/office/drawing/2014/main" id="{21E31712-A9DD-4553-BAF0-1ADBCB47772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47917" y="0"/>
              <a:ext cx="2947035" cy="2947035"/>
            </a:xfrm>
            <a:prstGeom prst="rect">
              <a:avLst/>
            </a:prstGeom>
            <a:noFill/>
            <a:ln>
              <a:noFill/>
            </a:ln>
          </p:spPr>
        </p:pic>
        <p:pic>
          <p:nvPicPr>
            <p:cNvPr id="38" name="Picture 37">
              <a:extLst>
                <a:ext uri="{FF2B5EF4-FFF2-40B4-BE49-F238E27FC236}">
                  <a16:creationId xmlns:a16="http://schemas.microsoft.com/office/drawing/2014/main" id="{C5456143-1A93-4601-94B9-DEC8AA564317}"/>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2947670" cy="2947670"/>
            </a:xfrm>
            <a:prstGeom prst="rect">
              <a:avLst/>
            </a:prstGeom>
            <a:noFill/>
            <a:ln>
              <a:noFill/>
            </a:ln>
          </p:spPr>
        </p:pic>
      </p:grpSp>
      <p:sp>
        <p:nvSpPr>
          <p:cNvPr id="4" name="TextBox 3">
            <a:extLst>
              <a:ext uri="{FF2B5EF4-FFF2-40B4-BE49-F238E27FC236}">
                <a16:creationId xmlns:a16="http://schemas.microsoft.com/office/drawing/2014/main" id="{3E9D15EA-59BC-4250-B20C-3D5C46871558}"/>
              </a:ext>
            </a:extLst>
          </p:cNvPr>
          <p:cNvSpPr txBox="1"/>
          <p:nvPr/>
        </p:nvSpPr>
        <p:spPr>
          <a:xfrm>
            <a:off x="1294019" y="1225529"/>
            <a:ext cx="2575369" cy="738664"/>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sz="1400" b="1" dirty="0"/>
              <a:t>What are the different forms of skyrmion arrangement?</a:t>
            </a:r>
          </a:p>
        </p:txBody>
      </p:sp>
      <p:sp>
        <p:nvSpPr>
          <p:cNvPr id="39" name="TextBox 38">
            <a:extLst>
              <a:ext uri="{FF2B5EF4-FFF2-40B4-BE49-F238E27FC236}">
                <a16:creationId xmlns:a16="http://schemas.microsoft.com/office/drawing/2014/main" id="{3252D7B9-E4D3-4C86-B794-9E79CD6A4335}"/>
              </a:ext>
            </a:extLst>
          </p:cNvPr>
          <p:cNvSpPr txBox="1"/>
          <p:nvPr/>
        </p:nvSpPr>
        <p:spPr>
          <a:xfrm>
            <a:off x="4721389" y="1244830"/>
            <a:ext cx="3036562" cy="52322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sz="1400" b="1" dirty="0"/>
              <a:t>How can one develop a spin wave-mediated spiking neuron?</a:t>
            </a:r>
          </a:p>
        </p:txBody>
      </p:sp>
      <p:sp>
        <p:nvSpPr>
          <p:cNvPr id="40" name="TextBox 39">
            <a:extLst>
              <a:ext uri="{FF2B5EF4-FFF2-40B4-BE49-F238E27FC236}">
                <a16:creationId xmlns:a16="http://schemas.microsoft.com/office/drawing/2014/main" id="{4ADE46B5-93EE-4DE1-82C6-CC9293BB5966}"/>
              </a:ext>
            </a:extLst>
          </p:cNvPr>
          <p:cNvSpPr txBox="1"/>
          <p:nvPr/>
        </p:nvSpPr>
        <p:spPr>
          <a:xfrm>
            <a:off x="8773889" y="1239035"/>
            <a:ext cx="2952695" cy="738664"/>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sz="1400" b="1" dirty="0"/>
              <a:t> How can one develop a spin-wave mediated spiking neural network? </a:t>
            </a:r>
          </a:p>
        </p:txBody>
      </p:sp>
      <p:pic>
        <p:nvPicPr>
          <p:cNvPr id="41" name="TestMovie">
            <a:hlinkClick r:id="" action="ppaction://media"/>
            <a:extLst>
              <a:ext uri="{FF2B5EF4-FFF2-40B4-BE49-F238E27FC236}">
                <a16:creationId xmlns:a16="http://schemas.microsoft.com/office/drawing/2014/main" id="{CD959D44-A289-4DE5-A963-447D7CD11F21}"/>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405727" y="3456366"/>
            <a:ext cx="1664542" cy="1664542"/>
          </a:xfrm>
          <a:prstGeom prst="rect">
            <a:avLst/>
          </a:prstGeom>
        </p:spPr>
      </p:pic>
      <p:grpSp>
        <p:nvGrpSpPr>
          <p:cNvPr id="8" name="Group 7">
            <a:extLst>
              <a:ext uri="{FF2B5EF4-FFF2-40B4-BE49-F238E27FC236}">
                <a16:creationId xmlns:a16="http://schemas.microsoft.com/office/drawing/2014/main" id="{9D0865C3-F066-4FDF-923F-F70AABC99D8D}"/>
              </a:ext>
            </a:extLst>
          </p:cNvPr>
          <p:cNvGrpSpPr/>
          <p:nvPr/>
        </p:nvGrpSpPr>
        <p:grpSpPr>
          <a:xfrm>
            <a:off x="9138765" y="3515959"/>
            <a:ext cx="2032727" cy="1746174"/>
            <a:chOff x="7041770" y="1625750"/>
            <a:chExt cx="5150230" cy="5150230"/>
          </a:xfrm>
        </p:grpSpPr>
        <p:pic>
          <p:nvPicPr>
            <p:cNvPr id="42" name="TestMovie">
              <a:hlinkClick r:id="" action="ppaction://media"/>
              <a:extLst>
                <a:ext uri="{FF2B5EF4-FFF2-40B4-BE49-F238E27FC236}">
                  <a16:creationId xmlns:a16="http://schemas.microsoft.com/office/drawing/2014/main" id="{A4DD2ADC-AD90-467A-8954-E4B52C2B236C}"/>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7041770" y="1625750"/>
              <a:ext cx="5150230" cy="5150230"/>
            </a:xfrm>
            <a:prstGeom prst="rect">
              <a:avLst/>
            </a:prstGeom>
          </p:spPr>
        </p:pic>
        <p:sp>
          <p:nvSpPr>
            <p:cNvPr id="43" name="TextBox 42">
              <a:extLst>
                <a:ext uri="{FF2B5EF4-FFF2-40B4-BE49-F238E27FC236}">
                  <a16:creationId xmlns:a16="http://schemas.microsoft.com/office/drawing/2014/main" id="{FB8302E7-32EA-464A-A342-4444E98733BA}"/>
                </a:ext>
              </a:extLst>
            </p:cNvPr>
            <p:cNvSpPr txBox="1"/>
            <p:nvPr/>
          </p:nvSpPr>
          <p:spPr>
            <a:xfrm>
              <a:off x="7733661" y="2386722"/>
              <a:ext cx="1612233" cy="635438"/>
            </a:xfrm>
            <a:prstGeom prst="rect">
              <a:avLst/>
            </a:prstGeom>
            <a:noFill/>
          </p:spPr>
          <p:txBody>
            <a:bodyPr wrap="square" rtlCol="0">
              <a:spAutoFit/>
            </a:bodyPr>
            <a:lstStyle/>
            <a:p>
              <a:r>
                <a:rPr lang="en-US" sz="800" b="1" dirty="0">
                  <a:solidFill>
                    <a:schemeClr val="bg1"/>
                  </a:solidFill>
                </a:rPr>
                <a:t>Region 1</a:t>
              </a:r>
            </a:p>
          </p:txBody>
        </p:sp>
        <p:sp>
          <p:nvSpPr>
            <p:cNvPr id="44" name="TextBox 43">
              <a:extLst>
                <a:ext uri="{FF2B5EF4-FFF2-40B4-BE49-F238E27FC236}">
                  <a16:creationId xmlns:a16="http://schemas.microsoft.com/office/drawing/2014/main" id="{25E99019-74DA-4432-B9E9-2314BD3F28A0}"/>
                </a:ext>
              </a:extLst>
            </p:cNvPr>
            <p:cNvSpPr txBox="1"/>
            <p:nvPr/>
          </p:nvSpPr>
          <p:spPr>
            <a:xfrm>
              <a:off x="10300839" y="2386722"/>
              <a:ext cx="1612233" cy="635438"/>
            </a:xfrm>
            <a:prstGeom prst="rect">
              <a:avLst/>
            </a:prstGeom>
            <a:noFill/>
          </p:spPr>
          <p:txBody>
            <a:bodyPr wrap="square" rtlCol="0">
              <a:spAutoFit/>
            </a:bodyPr>
            <a:lstStyle/>
            <a:p>
              <a:r>
                <a:rPr lang="en-US" sz="800" b="1" dirty="0">
                  <a:solidFill>
                    <a:schemeClr val="bg1"/>
                  </a:solidFill>
                </a:rPr>
                <a:t>Region 2</a:t>
              </a:r>
            </a:p>
          </p:txBody>
        </p:sp>
        <p:sp>
          <p:nvSpPr>
            <p:cNvPr id="45" name="TextBox 44">
              <a:extLst>
                <a:ext uri="{FF2B5EF4-FFF2-40B4-BE49-F238E27FC236}">
                  <a16:creationId xmlns:a16="http://schemas.microsoft.com/office/drawing/2014/main" id="{6A081139-6187-4BFF-AB39-E2C2D5AE0C38}"/>
                </a:ext>
              </a:extLst>
            </p:cNvPr>
            <p:cNvSpPr txBox="1"/>
            <p:nvPr/>
          </p:nvSpPr>
          <p:spPr>
            <a:xfrm>
              <a:off x="7733661" y="4789900"/>
              <a:ext cx="1612233" cy="635438"/>
            </a:xfrm>
            <a:prstGeom prst="rect">
              <a:avLst/>
            </a:prstGeom>
            <a:noFill/>
          </p:spPr>
          <p:txBody>
            <a:bodyPr wrap="square" rtlCol="0">
              <a:spAutoFit/>
            </a:bodyPr>
            <a:lstStyle/>
            <a:p>
              <a:r>
                <a:rPr lang="en-US" sz="800" b="1" dirty="0">
                  <a:solidFill>
                    <a:schemeClr val="bg1"/>
                  </a:solidFill>
                </a:rPr>
                <a:t>Region 3</a:t>
              </a:r>
            </a:p>
          </p:txBody>
        </p:sp>
        <p:sp>
          <p:nvSpPr>
            <p:cNvPr id="46" name="TextBox 45">
              <a:extLst>
                <a:ext uri="{FF2B5EF4-FFF2-40B4-BE49-F238E27FC236}">
                  <a16:creationId xmlns:a16="http://schemas.microsoft.com/office/drawing/2014/main" id="{9762ADC3-9D0D-4474-B355-1B73DC6AC110}"/>
                </a:ext>
              </a:extLst>
            </p:cNvPr>
            <p:cNvSpPr txBox="1"/>
            <p:nvPr/>
          </p:nvSpPr>
          <p:spPr>
            <a:xfrm>
              <a:off x="10300839" y="4789540"/>
              <a:ext cx="1612233" cy="635438"/>
            </a:xfrm>
            <a:prstGeom prst="rect">
              <a:avLst/>
            </a:prstGeom>
            <a:noFill/>
          </p:spPr>
          <p:txBody>
            <a:bodyPr wrap="square" rtlCol="0">
              <a:spAutoFit/>
            </a:bodyPr>
            <a:lstStyle/>
            <a:p>
              <a:r>
                <a:rPr lang="en-US" sz="800" b="1" dirty="0">
                  <a:solidFill>
                    <a:schemeClr val="bg1"/>
                  </a:solidFill>
                </a:rPr>
                <a:t>Region 4</a:t>
              </a:r>
            </a:p>
          </p:txBody>
        </p:sp>
      </p:grpSp>
      <p:sp>
        <p:nvSpPr>
          <p:cNvPr id="47" name="TextBox 46">
            <a:extLst>
              <a:ext uri="{FF2B5EF4-FFF2-40B4-BE49-F238E27FC236}">
                <a16:creationId xmlns:a16="http://schemas.microsoft.com/office/drawing/2014/main" id="{70C5589C-9847-4E28-A0A4-AB121FA233B0}"/>
              </a:ext>
            </a:extLst>
          </p:cNvPr>
          <p:cNvSpPr txBox="1"/>
          <p:nvPr/>
        </p:nvSpPr>
        <p:spPr>
          <a:xfrm>
            <a:off x="0" y="5464680"/>
            <a:ext cx="12192000" cy="646331"/>
          </a:xfrm>
          <a:prstGeom prst="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t>Objective</a:t>
            </a:r>
          </a:p>
          <a:p>
            <a:r>
              <a:rPr lang="en-US" dirty="0"/>
              <a:t>How can spin-wave mediated skyrmionics overcome the limitations faced by current skyrmionics synaptic devices? </a:t>
            </a:r>
          </a:p>
        </p:txBody>
      </p:sp>
      <p:graphicFrame>
        <p:nvGraphicFramePr>
          <p:cNvPr id="54" name="Diagram 53">
            <a:extLst>
              <a:ext uri="{FF2B5EF4-FFF2-40B4-BE49-F238E27FC236}">
                <a16:creationId xmlns:a16="http://schemas.microsoft.com/office/drawing/2014/main" id="{FD84FC90-7918-41CF-88A1-2E644AB89F85}"/>
              </a:ext>
            </a:extLst>
          </p:cNvPr>
          <p:cNvGraphicFramePr/>
          <p:nvPr>
            <p:extLst>
              <p:ext uri="{D42A27DB-BD31-4B8C-83A1-F6EECF244321}">
                <p14:modId xmlns:p14="http://schemas.microsoft.com/office/powerpoint/2010/main" val="2674298216"/>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cxnSp>
        <p:nvCxnSpPr>
          <p:cNvPr id="55" name="Straight Connector 54">
            <a:extLst>
              <a:ext uri="{FF2B5EF4-FFF2-40B4-BE49-F238E27FC236}">
                <a16:creationId xmlns:a16="http://schemas.microsoft.com/office/drawing/2014/main" id="{435E5EDB-FD6D-4868-A46A-B7DF1A9CC75C}"/>
              </a:ext>
            </a:extLst>
          </p:cNvPr>
          <p:cNvCxnSpPr>
            <a:cxnSpLocks/>
          </p:cNvCxnSpPr>
          <p:nvPr/>
        </p:nvCxnSpPr>
        <p:spPr>
          <a:xfrm>
            <a:off x="1013518" y="2205429"/>
            <a:ext cx="0" cy="738664"/>
          </a:xfrm>
          <a:prstGeom prst="line">
            <a:avLst/>
          </a:prstGeom>
          <a:ln>
            <a:solidFill>
              <a:schemeClr val="accent2">
                <a:lumMod val="60000"/>
                <a:lumOff val="40000"/>
              </a:schemeClr>
            </a:solidFill>
          </a:ln>
        </p:spPr>
        <p:style>
          <a:lnRef idx="2">
            <a:schemeClr val="accent6"/>
          </a:lnRef>
          <a:fillRef idx="0">
            <a:schemeClr val="accent6"/>
          </a:fillRef>
          <a:effectRef idx="1">
            <a:schemeClr val="accent6"/>
          </a:effectRef>
          <a:fontRef idx="minor">
            <a:schemeClr val="tx1"/>
          </a:fontRef>
        </p:style>
      </p:cxnSp>
      <p:sp>
        <p:nvSpPr>
          <p:cNvPr id="56" name="TextBox 55">
            <a:extLst>
              <a:ext uri="{FF2B5EF4-FFF2-40B4-BE49-F238E27FC236}">
                <a16:creationId xmlns:a16="http://schemas.microsoft.com/office/drawing/2014/main" id="{AA081BA4-B1B6-4233-9C09-92A335AD9F2A}"/>
              </a:ext>
            </a:extLst>
          </p:cNvPr>
          <p:cNvSpPr txBox="1"/>
          <p:nvPr/>
        </p:nvSpPr>
        <p:spPr>
          <a:xfrm>
            <a:off x="-144985" y="2443956"/>
            <a:ext cx="1373989" cy="261610"/>
          </a:xfrm>
          <a:prstGeom prst="rect">
            <a:avLst/>
          </a:prstGeom>
          <a:noFill/>
        </p:spPr>
        <p:txBody>
          <a:bodyPr wrap="square" rtlCol="0">
            <a:spAutoFit/>
          </a:bodyPr>
          <a:lstStyle/>
          <a:p>
            <a:pPr algn="ctr"/>
            <a:r>
              <a:rPr lang="en-US" sz="1100" b="1" dirty="0">
                <a:solidFill>
                  <a:schemeClr val="accent2">
                    <a:lumMod val="40000"/>
                    <a:lumOff val="60000"/>
                  </a:schemeClr>
                </a:solidFill>
              </a:rPr>
              <a:t>Experiments</a:t>
            </a:r>
          </a:p>
        </p:txBody>
      </p:sp>
      <p:cxnSp>
        <p:nvCxnSpPr>
          <p:cNvPr id="57" name="Straight Connector 56">
            <a:extLst>
              <a:ext uri="{FF2B5EF4-FFF2-40B4-BE49-F238E27FC236}">
                <a16:creationId xmlns:a16="http://schemas.microsoft.com/office/drawing/2014/main" id="{8384AB36-F38C-47D3-93B3-3B56EA74A6C0}"/>
              </a:ext>
            </a:extLst>
          </p:cNvPr>
          <p:cNvCxnSpPr>
            <a:cxnSpLocks/>
          </p:cNvCxnSpPr>
          <p:nvPr/>
        </p:nvCxnSpPr>
        <p:spPr>
          <a:xfrm>
            <a:off x="1013518" y="3884302"/>
            <a:ext cx="0" cy="738664"/>
          </a:xfrm>
          <a:prstGeom prst="line">
            <a:avLst/>
          </a:prstGeom>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F6A02415-3382-4F11-8202-2B50B04002F2}"/>
              </a:ext>
            </a:extLst>
          </p:cNvPr>
          <p:cNvSpPr txBox="1"/>
          <p:nvPr/>
        </p:nvSpPr>
        <p:spPr>
          <a:xfrm>
            <a:off x="-144985" y="4122829"/>
            <a:ext cx="1373989" cy="261610"/>
          </a:xfrm>
          <a:prstGeom prst="rect">
            <a:avLst/>
          </a:prstGeom>
          <a:noFill/>
        </p:spPr>
        <p:txBody>
          <a:bodyPr wrap="square" rtlCol="0">
            <a:spAutoFit/>
          </a:bodyPr>
          <a:lstStyle/>
          <a:p>
            <a:pPr algn="ctr"/>
            <a:r>
              <a:rPr lang="en-US" sz="1100" b="1" dirty="0"/>
              <a:t>Results</a:t>
            </a:r>
          </a:p>
        </p:txBody>
      </p:sp>
      <p:graphicFrame>
        <p:nvGraphicFramePr>
          <p:cNvPr id="28" name="Diagram 27">
            <a:extLst>
              <a:ext uri="{FF2B5EF4-FFF2-40B4-BE49-F238E27FC236}">
                <a16:creationId xmlns:a16="http://schemas.microsoft.com/office/drawing/2014/main" id="{C799984A-263B-40CA-89B2-DEEEFABF12D0}"/>
              </a:ext>
            </a:extLst>
          </p:cNvPr>
          <p:cNvGraphicFramePr/>
          <p:nvPr>
            <p:extLst>
              <p:ext uri="{D42A27DB-BD31-4B8C-83A1-F6EECF244321}">
                <p14:modId xmlns:p14="http://schemas.microsoft.com/office/powerpoint/2010/main" val="856043099"/>
              </p:ext>
            </p:extLst>
          </p:nvPr>
        </p:nvGraphicFramePr>
        <p:xfrm>
          <a:off x="769608" y="6481601"/>
          <a:ext cx="10401884" cy="216951"/>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Tree>
    <p:extLst>
      <p:ext uri="{BB962C8B-B14F-4D97-AF65-F5344CB8AC3E}">
        <p14:creationId xmlns:p14="http://schemas.microsoft.com/office/powerpoint/2010/main" val="55267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66"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1"/>
                                        </p:tgtEl>
                                      </p:cBhvr>
                                    </p:cmd>
                                  </p:childTnLst>
                                </p:cTn>
                              </p:par>
                            </p:childTnLst>
                          </p:cTn>
                        </p:par>
                      </p:childTnLst>
                    </p:cTn>
                  </p:par>
                </p:childTnLst>
              </p:cTn>
              <p:nextCondLst>
                <p:cond evt="onClick" delay="0">
                  <p:tgtEl>
                    <p:spTgt spid="41"/>
                  </p:tgtEl>
                </p:cond>
              </p:nextCondLst>
            </p:seq>
            <p:video>
              <p:cMediaNode vol="80000">
                <p:cTn id="12" repeatCount="indefinite" fill="hold" display="0">
                  <p:stCondLst>
                    <p:cond delay="indefinite"/>
                  </p:stCondLst>
                </p:cTn>
                <p:tgtEl>
                  <p:spTgt spid="41"/>
                </p:tgtEl>
              </p:cMediaNode>
            </p:video>
            <p:video>
              <p:cMediaNode vol="80000">
                <p:cTn id="13" repeatCount="indefinite" fill="hold" display="0">
                  <p:stCondLst>
                    <p:cond delay="indefinite"/>
                  </p:stCondLst>
                </p:cTn>
                <p:tgtEl>
                  <p:spTgt spid="42"/>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9C299-F5B9-4514-AA10-664357571C24}"/>
              </a:ext>
            </a:extLst>
          </p:cNvPr>
          <p:cNvSpPr>
            <a:spLocks noGrp="1"/>
          </p:cNvSpPr>
          <p:nvPr>
            <p:ph type="title"/>
          </p:nvPr>
        </p:nvSpPr>
        <p:spPr/>
        <p:txBody>
          <a:bodyPr/>
          <a:lstStyle/>
          <a:p>
            <a:r>
              <a:rPr lang="en-US" b="1" dirty="0"/>
              <a:t>Conclusion</a:t>
            </a:r>
          </a:p>
        </p:txBody>
      </p:sp>
      <p:sp>
        <p:nvSpPr>
          <p:cNvPr id="6" name="Slide Number Placeholder 5">
            <a:extLst>
              <a:ext uri="{FF2B5EF4-FFF2-40B4-BE49-F238E27FC236}">
                <a16:creationId xmlns:a16="http://schemas.microsoft.com/office/drawing/2014/main" id="{7B572834-0567-44F5-A283-A04AC43A1C93}"/>
              </a:ext>
            </a:extLst>
          </p:cNvPr>
          <p:cNvSpPr>
            <a:spLocks noGrp="1"/>
          </p:cNvSpPr>
          <p:nvPr>
            <p:ph type="sldNum" sz="quarter" idx="4"/>
          </p:nvPr>
        </p:nvSpPr>
        <p:spPr>
          <a:xfrm>
            <a:off x="8288787" y="6428128"/>
            <a:ext cx="3276600" cy="365125"/>
          </a:xfrm>
        </p:spPr>
        <p:txBody>
          <a:bodyPr/>
          <a:lstStyle/>
          <a:p>
            <a:fld id="{9860EDB8-5305-433F-BE41-D7A86D811DB3}" type="slidenum">
              <a:rPr lang="en-US" smtClean="0"/>
              <a:pPr/>
              <a:t>38</a:t>
            </a:fld>
            <a:endParaRPr lang="en-US" dirty="0"/>
          </a:p>
        </p:txBody>
      </p:sp>
      <p:sp>
        <p:nvSpPr>
          <p:cNvPr id="7" name="TextBox 6">
            <a:extLst>
              <a:ext uri="{FF2B5EF4-FFF2-40B4-BE49-F238E27FC236}">
                <a16:creationId xmlns:a16="http://schemas.microsoft.com/office/drawing/2014/main" id="{43FD9676-D461-4D41-BDF1-5E9B2E0F0D0A}"/>
              </a:ext>
            </a:extLst>
          </p:cNvPr>
          <p:cNvSpPr txBox="1"/>
          <p:nvPr/>
        </p:nvSpPr>
        <p:spPr>
          <a:xfrm>
            <a:off x="1822775" y="1434804"/>
            <a:ext cx="3036572" cy="738664"/>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Current artificial synaptic devices that use displacement </a:t>
            </a:r>
            <a:r>
              <a:rPr lang="en-US" sz="1400" b="1" dirty="0"/>
              <a:t>are limited by device size </a:t>
            </a:r>
          </a:p>
        </p:txBody>
      </p:sp>
      <p:sp>
        <p:nvSpPr>
          <p:cNvPr id="10" name="TextBox 9">
            <a:extLst>
              <a:ext uri="{FF2B5EF4-FFF2-40B4-BE49-F238E27FC236}">
                <a16:creationId xmlns:a16="http://schemas.microsoft.com/office/drawing/2014/main" id="{2814AD69-05E1-441A-A340-C9851202A06C}"/>
              </a:ext>
            </a:extLst>
          </p:cNvPr>
          <p:cNvSpPr txBox="1"/>
          <p:nvPr/>
        </p:nvSpPr>
        <p:spPr>
          <a:xfrm>
            <a:off x="5158855" y="1449729"/>
            <a:ext cx="3036572" cy="738664"/>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Current artificial synaptic devices that store weights are </a:t>
            </a:r>
            <a:r>
              <a:rPr lang="en-US" sz="1400" b="1" dirty="0"/>
              <a:t>limited by the number of the skyrmions  </a:t>
            </a:r>
          </a:p>
        </p:txBody>
      </p:sp>
      <p:sp>
        <p:nvSpPr>
          <p:cNvPr id="11" name="TextBox 10">
            <a:extLst>
              <a:ext uri="{FF2B5EF4-FFF2-40B4-BE49-F238E27FC236}">
                <a16:creationId xmlns:a16="http://schemas.microsoft.com/office/drawing/2014/main" id="{1FC3A282-987B-41D5-902A-813500E6AF2C}"/>
              </a:ext>
            </a:extLst>
          </p:cNvPr>
          <p:cNvSpPr txBox="1"/>
          <p:nvPr/>
        </p:nvSpPr>
        <p:spPr>
          <a:xfrm>
            <a:off x="8539316" y="1449729"/>
            <a:ext cx="3109202" cy="738664"/>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The resolution of firing is often not analogue, but </a:t>
            </a:r>
            <a:r>
              <a:rPr lang="en-US" sz="1400" b="1" dirty="0"/>
              <a:t>dependent on the number of skyrmions</a:t>
            </a:r>
          </a:p>
        </p:txBody>
      </p:sp>
      <p:cxnSp>
        <p:nvCxnSpPr>
          <p:cNvPr id="14" name="Straight Connector 13">
            <a:extLst>
              <a:ext uri="{FF2B5EF4-FFF2-40B4-BE49-F238E27FC236}">
                <a16:creationId xmlns:a16="http://schemas.microsoft.com/office/drawing/2014/main" id="{2F5DAFAE-25CC-4A09-956F-1EA94C035C6F}"/>
              </a:ext>
            </a:extLst>
          </p:cNvPr>
          <p:cNvCxnSpPr>
            <a:cxnSpLocks/>
          </p:cNvCxnSpPr>
          <p:nvPr/>
        </p:nvCxnSpPr>
        <p:spPr>
          <a:xfrm>
            <a:off x="1373989" y="1449729"/>
            <a:ext cx="0" cy="738664"/>
          </a:xfrm>
          <a:prstGeom prst="line">
            <a:avLst/>
          </a:prstGeom>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50C1C891-38BE-4982-B9F4-4986AD48C353}"/>
              </a:ext>
            </a:extLst>
          </p:cNvPr>
          <p:cNvSpPr txBox="1"/>
          <p:nvPr/>
        </p:nvSpPr>
        <p:spPr>
          <a:xfrm>
            <a:off x="0" y="1665173"/>
            <a:ext cx="1373989" cy="307777"/>
          </a:xfrm>
          <a:prstGeom prst="rect">
            <a:avLst/>
          </a:prstGeom>
          <a:noFill/>
        </p:spPr>
        <p:txBody>
          <a:bodyPr wrap="square" rtlCol="0">
            <a:spAutoFit/>
          </a:bodyPr>
          <a:lstStyle/>
          <a:p>
            <a:r>
              <a:rPr lang="en-US" sz="1400" dirty="0"/>
              <a:t>Considerations</a:t>
            </a:r>
          </a:p>
        </p:txBody>
      </p:sp>
      <p:cxnSp>
        <p:nvCxnSpPr>
          <p:cNvPr id="17" name="Straight Connector 16">
            <a:extLst>
              <a:ext uri="{FF2B5EF4-FFF2-40B4-BE49-F238E27FC236}">
                <a16:creationId xmlns:a16="http://schemas.microsoft.com/office/drawing/2014/main" id="{A432C03C-4E4B-487D-A213-5707933573C5}"/>
              </a:ext>
            </a:extLst>
          </p:cNvPr>
          <p:cNvCxnSpPr>
            <a:cxnSpLocks/>
          </p:cNvCxnSpPr>
          <p:nvPr/>
        </p:nvCxnSpPr>
        <p:spPr>
          <a:xfrm>
            <a:off x="1373989" y="2595889"/>
            <a:ext cx="0" cy="738664"/>
          </a:xfrm>
          <a:prstGeom prst="line">
            <a:avLst/>
          </a:prstGeom>
          <a:ln/>
        </p:spPr>
        <p:style>
          <a:lnRef idx="2">
            <a:schemeClr val="accent6"/>
          </a:lnRef>
          <a:fillRef idx="0">
            <a:schemeClr val="accent6"/>
          </a:fillRef>
          <a:effectRef idx="1">
            <a:schemeClr val="accent6"/>
          </a:effectRef>
          <a:fontRef idx="minor">
            <a:schemeClr val="tx1"/>
          </a:fontRef>
        </p:style>
      </p:cxnSp>
      <p:sp>
        <p:nvSpPr>
          <p:cNvPr id="18" name="TextBox 17">
            <a:extLst>
              <a:ext uri="{FF2B5EF4-FFF2-40B4-BE49-F238E27FC236}">
                <a16:creationId xmlns:a16="http://schemas.microsoft.com/office/drawing/2014/main" id="{859786EC-697B-4191-9573-678F047D691D}"/>
              </a:ext>
            </a:extLst>
          </p:cNvPr>
          <p:cNvSpPr txBox="1"/>
          <p:nvPr/>
        </p:nvSpPr>
        <p:spPr>
          <a:xfrm>
            <a:off x="0" y="2811333"/>
            <a:ext cx="1373989" cy="307777"/>
          </a:xfrm>
          <a:prstGeom prst="rect">
            <a:avLst/>
          </a:prstGeom>
          <a:noFill/>
        </p:spPr>
        <p:txBody>
          <a:bodyPr wrap="square" rtlCol="0">
            <a:spAutoFit/>
          </a:bodyPr>
          <a:lstStyle/>
          <a:p>
            <a:pPr algn="ctr"/>
            <a:r>
              <a:rPr lang="en-US" sz="1400" dirty="0"/>
              <a:t>Objective</a:t>
            </a:r>
          </a:p>
        </p:txBody>
      </p:sp>
      <p:sp>
        <p:nvSpPr>
          <p:cNvPr id="19" name="TextBox 18">
            <a:extLst>
              <a:ext uri="{FF2B5EF4-FFF2-40B4-BE49-F238E27FC236}">
                <a16:creationId xmlns:a16="http://schemas.microsoft.com/office/drawing/2014/main" id="{C2CAD71D-E96D-47AA-A91C-DA2EB6525552}"/>
              </a:ext>
            </a:extLst>
          </p:cNvPr>
          <p:cNvSpPr txBox="1"/>
          <p:nvPr/>
        </p:nvSpPr>
        <p:spPr>
          <a:xfrm>
            <a:off x="-10" y="4073009"/>
            <a:ext cx="1373989" cy="307777"/>
          </a:xfrm>
          <a:prstGeom prst="rect">
            <a:avLst/>
          </a:prstGeom>
          <a:noFill/>
        </p:spPr>
        <p:txBody>
          <a:bodyPr wrap="square" rtlCol="0">
            <a:spAutoFit/>
          </a:bodyPr>
          <a:lstStyle/>
          <a:p>
            <a:pPr algn="ctr"/>
            <a:r>
              <a:rPr lang="en-US" sz="1400" dirty="0"/>
              <a:t>Proposal</a:t>
            </a:r>
          </a:p>
        </p:txBody>
      </p:sp>
      <p:sp>
        <p:nvSpPr>
          <p:cNvPr id="20" name="TextBox 19">
            <a:extLst>
              <a:ext uri="{FF2B5EF4-FFF2-40B4-BE49-F238E27FC236}">
                <a16:creationId xmlns:a16="http://schemas.microsoft.com/office/drawing/2014/main" id="{9A2DFA5A-33E4-4909-9DAA-7775DB723C1E}"/>
              </a:ext>
            </a:extLst>
          </p:cNvPr>
          <p:cNvSpPr txBox="1"/>
          <p:nvPr/>
        </p:nvSpPr>
        <p:spPr>
          <a:xfrm>
            <a:off x="1705757" y="2595889"/>
            <a:ext cx="9914742"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dirty="0"/>
              <a:t>How can spin-wave mediated skyrmionics overcome the limitations faced by current skyrmionics synaptic devices? </a:t>
            </a:r>
          </a:p>
        </p:txBody>
      </p:sp>
      <p:cxnSp>
        <p:nvCxnSpPr>
          <p:cNvPr id="22" name="Straight Connector 21">
            <a:extLst>
              <a:ext uri="{FF2B5EF4-FFF2-40B4-BE49-F238E27FC236}">
                <a16:creationId xmlns:a16="http://schemas.microsoft.com/office/drawing/2014/main" id="{82CE15DC-C12A-4202-8932-B4B42259ABC9}"/>
              </a:ext>
            </a:extLst>
          </p:cNvPr>
          <p:cNvCxnSpPr>
            <a:cxnSpLocks/>
          </p:cNvCxnSpPr>
          <p:nvPr/>
        </p:nvCxnSpPr>
        <p:spPr>
          <a:xfrm>
            <a:off x="1373988" y="3613604"/>
            <a:ext cx="0" cy="1150561"/>
          </a:xfrm>
          <a:prstGeom prst="line">
            <a:avLst/>
          </a:prstGeom>
          <a:ln/>
        </p:spPr>
        <p:style>
          <a:lnRef idx="3">
            <a:schemeClr val="accent2"/>
          </a:lnRef>
          <a:fillRef idx="0">
            <a:schemeClr val="accent2"/>
          </a:fillRef>
          <a:effectRef idx="2">
            <a:schemeClr val="accent2"/>
          </a:effectRef>
          <a:fontRef idx="minor">
            <a:schemeClr val="tx1"/>
          </a:fontRef>
        </p:style>
      </p:cxnSp>
      <p:sp>
        <p:nvSpPr>
          <p:cNvPr id="24" name="TextBox 23">
            <a:extLst>
              <a:ext uri="{FF2B5EF4-FFF2-40B4-BE49-F238E27FC236}">
                <a16:creationId xmlns:a16="http://schemas.microsoft.com/office/drawing/2014/main" id="{60F145F1-45C1-4915-82C4-DD97191B0B69}"/>
              </a:ext>
            </a:extLst>
          </p:cNvPr>
          <p:cNvSpPr txBox="1"/>
          <p:nvPr/>
        </p:nvSpPr>
        <p:spPr>
          <a:xfrm>
            <a:off x="1699193" y="3572086"/>
            <a:ext cx="9949323" cy="1477328"/>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en-US" dirty="0"/>
          </a:p>
          <a:p>
            <a:endParaRPr lang="en-US" dirty="0"/>
          </a:p>
          <a:p>
            <a:pPr algn="ctr"/>
            <a:r>
              <a:rPr lang="en-US" dirty="0"/>
              <a:t>Using the arrangement of skyrmions to mediate the interfering waves offers promise in developing a spin-wave mediated spiking neuron which can overcome limitations of size and dependencies on the number of skyrmions</a:t>
            </a:r>
          </a:p>
        </p:txBody>
      </p:sp>
      <p:sp>
        <p:nvSpPr>
          <p:cNvPr id="25" name="TextBox 24">
            <a:extLst>
              <a:ext uri="{FF2B5EF4-FFF2-40B4-BE49-F238E27FC236}">
                <a16:creationId xmlns:a16="http://schemas.microsoft.com/office/drawing/2014/main" id="{5A7F195D-7D87-4BB7-A8BB-FE915FF5344A}"/>
              </a:ext>
            </a:extLst>
          </p:cNvPr>
          <p:cNvSpPr txBox="1"/>
          <p:nvPr/>
        </p:nvSpPr>
        <p:spPr>
          <a:xfrm>
            <a:off x="1699194" y="3572086"/>
            <a:ext cx="9921312" cy="369332"/>
          </a:xfrm>
          <a:prstGeom prst="rect">
            <a:avLst/>
          </a:prstGeom>
          <a:solidFill>
            <a:schemeClr val="accent2"/>
          </a:solidFill>
        </p:spPr>
        <p:txBody>
          <a:bodyPr wrap="square" rtlCol="0">
            <a:spAutoFit/>
          </a:bodyPr>
          <a:lstStyle/>
          <a:p>
            <a:pPr algn="ctr"/>
            <a:r>
              <a:rPr lang="en-US" dirty="0">
                <a:solidFill>
                  <a:schemeClr val="bg1"/>
                </a:solidFill>
              </a:rPr>
              <a:t>Introducing Spin-wave mediated Skyrmionics for Spiking Neurons</a:t>
            </a:r>
          </a:p>
        </p:txBody>
      </p:sp>
      <p:cxnSp>
        <p:nvCxnSpPr>
          <p:cNvPr id="30" name="Straight Connector 29">
            <a:extLst>
              <a:ext uri="{FF2B5EF4-FFF2-40B4-BE49-F238E27FC236}">
                <a16:creationId xmlns:a16="http://schemas.microsoft.com/office/drawing/2014/main" id="{0BF4C58D-5BED-4A51-B9C8-B3D961D0D8C3}"/>
              </a:ext>
            </a:extLst>
          </p:cNvPr>
          <p:cNvCxnSpPr>
            <a:cxnSpLocks/>
          </p:cNvCxnSpPr>
          <p:nvPr/>
        </p:nvCxnSpPr>
        <p:spPr>
          <a:xfrm>
            <a:off x="1373988" y="5299760"/>
            <a:ext cx="0" cy="738664"/>
          </a:xfrm>
          <a:prstGeom prst="line">
            <a:avLst/>
          </a:prstGeom>
          <a:ln>
            <a:solidFill>
              <a:schemeClr val="accent2">
                <a:lumMod val="60000"/>
                <a:lumOff val="40000"/>
              </a:schemeClr>
            </a:solidFill>
          </a:ln>
        </p:spPr>
        <p:style>
          <a:lnRef idx="2">
            <a:schemeClr val="accent6"/>
          </a:lnRef>
          <a:fillRef idx="0">
            <a:schemeClr val="accent6"/>
          </a:fillRef>
          <a:effectRef idx="1">
            <a:schemeClr val="accent6"/>
          </a:effectRef>
          <a:fontRef idx="minor">
            <a:schemeClr val="tx1"/>
          </a:fontRef>
        </p:style>
      </p:cxnSp>
      <p:sp>
        <p:nvSpPr>
          <p:cNvPr id="31" name="TextBox 30">
            <a:extLst>
              <a:ext uri="{FF2B5EF4-FFF2-40B4-BE49-F238E27FC236}">
                <a16:creationId xmlns:a16="http://schemas.microsoft.com/office/drawing/2014/main" id="{DFFCA9E2-4D5A-4D4D-BBEE-969345B9B2B4}"/>
              </a:ext>
            </a:extLst>
          </p:cNvPr>
          <p:cNvSpPr txBox="1"/>
          <p:nvPr/>
        </p:nvSpPr>
        <p:spPr>
          <a:xfrm>
            <a:off x="-11" y="5521859"/>
            <a:ext cx="1373989" cy="307777"/>
          </a:xfrm>
          <a:prstGeom prst="rect">
            <a:avLst/>
          </a:prstGeom>
          <a:noFill/>
        </p:spPr>
        <p:txBody>
          <a:bodyPr wrap="square" rtlCol="0">
            <a:spAutoFit/>
          </a:bodyPr>
          <a:lstStyle/>
          <a:p>
            <a:pPr algn="ctr"/>
            <a:r>
              <a:rPr lang="en-US" sz="1400" dirty="0"/>
              <a:t>Results</a:t>
            </a:r>
          </a:p>
        </p:txBody>
      </p:sp>
      <p:sp>
        <p:nvSpPr>
          <p:cNvPr id="32" name="Flowchart: Process 31">
            <a:extLst>
              <a:ext uri="{FF2B5EF4-FFF2-40B4-BE49-F238E27FC236}">
                <a16:creationId xmlns:a16="http://schemas.microsoft.com/office/drawing/2014/main" id="{B8884005-6B97-4B37-BD1E-3060774FF246}"/>
              </a:ext>
            </a:extLst>
          </p:cNvPr>
          <p:cNvSpPr/>
          <p:nvPr/>
        </p:nvSpPr>
        <p:spPr>
          <a:xfrm>
            <a:off x="1822775" y="5266758"/>
            <a:ext cx="3036563" cy="738664"/>
          </a:xfrm>
          <a:prstGeom prst="flowChartProcess">
            <a:avLst/>
          </a:prstGeom>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a:t>Investigating skyrmion arrangement and spin-wave phenomenon </a:t>
            </a:r>
          </a:p>
        </p:txBody>
      </p:sp>
      <p:sp>
        <p:nvSpPr>
          <p:cNvPr id="33" name="Flowchart: Process 32">
            <a:extLst>
              <a:ext uri="{FF2B5EF4-FFF2-40B4-BE49-F238E27FC236}">
                <a16:creationId xmlns:a16="http://schemas.microsoft.com/office/drawing/2014/main" id="{E128350C-A514-4417-A775-CC8CAD659F0A}"/>
              </a:ext>
            </a:extLst>
          </p:cNvPr>
          <p:cNvSpPr/>
          <p:nvPr/>
        </p:nvSpPr>
        <p:spPr>
          <a:xfrm>
            <a:off x="5158854" y="5266758"/>
            <a:ext cx="3036563" cy="738664"/>
          </a:xfrm>
          <a:prstGeom prst="flowChartProcess">
            <a:avLst/>
          </a:prstGeom>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a:t>Develop spin-wave mediated spiking neuron using ring configuration</a:t>
            </a:r>
          </a:p>
        </p:txBody>
      </p:sp>
      <p:sp>
        <p:nvSpPr>
          <p:cNvPr id="34" name="Flowchart: Process 33">
            <a:extLst>
              <a:ext uri="{FF2B5EF4-FFF2-40B4-BE49-F238E27FC236}">
                <a16:creationId xmlns:a16="http://schemas.microsoft.com/office/drawing/2014/main" id="{A4B3F22D-E0D6-4D0B-BAFD-8D3D114329E4}"/>
              </a:ext>
            </a:extLst>
          </p:cNvPr>
          <p:cNvSpPr/>
          <p:nvPr/>
        </p:nvSpPr>
        <p:spPr>
          <a:xfrm>
            <a:off x="8539316" y="5235228"/>
            <a:ext cx="3081183" cy="738664"/>
          </a:xfrm>
          <a:prstGeom prst="flowChartProcess">
            <a:avLst/>
          </a:prstGeom>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a:t>Develop spin-wave mediated spiking neural network using individual spiking neurons</a:t>
            </a:r>
          </a:p>
        </p:txBody>
      </p:sp>
      <p:sp>
        <p:nvSpPr>
          <p:cNvPr id="36" name="Arrow: Right 35">
            <a:extLst>
              <a:ext uri="{FF2B5EF4-FFF2-40B4-BE49-F238E27FC236}">
                <a16:creationId xmlns:a16="http://schemas.microsoft.com/office/drawing/2014/main" id="{A7302472-A65C-43FB-82FB-A99F6598AEDA}"/>
              </a:ext>
            </a:extLst>
          </p:cNvPr>
          <p:cNvSpPr/>
          <p:nvPr/>
        </p:nvSpPr>
        <p:spPr>
          <a:xfrm>
            <a:off x="4694726" y="5449932"/>
            <a:ext cx="613397" cy="379703"/>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 name="Arrow: Right 36">
            <a:extLst>
              <a:ext uri="{FF2B5EF4-FFF2-40B4-BE49-F238E27FC236}">
                <a16:creationId xmlns:a16="http://schemas.microsoft.com/office/drawing/2014/main" id="{0A56F371-E427-4293-8044-85273DA76C4E}"/>
              </a:ext>
            </a:extLst>
          </p:cNvPr>
          <p:cNvSpPr/>
          <p:nvPr/>
        </p:nvSpPr>
        <p:spPr>
          <a:xfrm>
            <a:off x="8060668" y="5430993"/>
            <a:ext cx="613397" cy="379703"/>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aphicFrame>
        <p:nvGraphicFramePr>
          <p:cNvPr id="27" name="Diagram 26">
            <a:extLst>
              <a:ext uri="{FF2B5EF4-FFF2-40B4-BE49-F238E27FC236}">
                <a16:creationId xmlns:a16="http://schemas.microsoft.com/office/drawing/2014/main" id="{32AC401C-93ED-4368-A8B4-0E274EFCCB58}"/>
              </a:ext>
            </a:extLst>
          </p:cNvPr>
          <p:cNvGraphicFramePr/>
          <p:nvPr>
            <p:extLst>
              <p:ext uri="{D42A27DB-BD31-4B8C-83A1-F6EECF244321}">
                <p14:modId xmlns:p14="http://schemas.microsoft.com/office/powerpoint/2010/main" val="3409136452"/>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2160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BDBE7-F2D7-4BC1-ABF0-069F8B7CAC2F}"/>
              </a:ext>
            </a:extLst>
          </p:cNvPr>
          <p:cNvSpPr>
            <a:spLocks noGrp="1"/>
          </p:cNvSpPr>
          <p:nvPr>
            <p:ph type="title"/>
          </p:nvPr>
        </p:nvSpPr>
        <p:spPr/>
        <p:txBody>
          <a:bodyPr/>
          <a:lstStyle/>
          <a:p>
            <a:r>
              <a:rPr lang="en-US" b="1" dirty="0"/>
              <a:t>Future Works</a:t>
            </a:r>
          </a:p>
        </p:txBody>
      </p:sp>
      <p:sp>
        <p:nvSpPr>
          <p:cNvPr id="3" name="Content Placeholder 2">
            <a:extLst>
              <a:ext uri="{FF2B5EF4-FFF2-40B4-BE49-F238E27FC236}">
                <a16:creationId xmlns:a16="http://schemas.microsoft.com/office/drawing/2014/main" id="{4A4CF409-5CAA-4F9F-A360-7DFA8177BA80}"/>
              </a:ext>
            </a:extLst>
          </p:cNvPr>
          <p:cNvSpPr>
            <a:spLocks noGrp="1"/>
          </p:cNvSpPr>
          <p:nvPr>
            <p:ph sz="quarter" idx="10"/>
          </p:nvPr>
        </p:nvSpPr>
        <p:spPr>
          <a:xfrm>
            <a:off x="444499" y="1460500"/>
            <a:ext cx="11214100" cy="3014681"/>
          </a:xfrm>
        </p:spPr>
        <p:txBody>
          <a:bodyPr>
            <a:noAutofit/>
          </a:bodyPr>
          <a:lstStyle/>
          <a:p>
            <a:pPr marL="285750" indent="-285750">
              <a:buFont typeface="Arial" panose="020B0604020202020204" pitchFamily="34" charset="0"/>
              <a:buChar char="•"/>
            </a:pPr>
            <a:r>
              <a:rPr lang="en-US" sz="1800" dirty="0"/>
              <a:t>Verify results using BRIAN2 neural simulator</a:t>
            </a:r>
          </a:p>
          <a:p>
            <a:pPr marL="514350" lvl="1" indent="-285750"/>
            <a:r>
              <a:rPr lang="en-US" sz="1800" dirty="0"/>
              <a:t>BRIAN2 unable to simulate below </a:t>
            </a:r>
            <a:r>
              <a:rPr lang="en-US" sz="1800" dirty="0" err="1"/>
              <a:t>ms</a:t>
            </a:r>
            <a:r>
              <a:rPr lang="en-US" sz="1800" dirty="0"/>
              <a:t> threshold </a:t>
            </a:r>
          </a:p>
          <a:p>
            <a:pPr marL="514350" lvl="1" indent="-285750"/>
            <a:r>
              <a:rPr lang="en-US" sz="1800" dirty="0"/>
              <a:t>BRIAN2 unable to be used for learning (working on updating the library)</a:t>
            </a:r>
          </a:p>
          <a:p>
            <a:pPr marL="285750" indent="-285750">
              <a:buFont typeface="Arial" panose="020B0604020202020204" pitchFamily="34" charset="0"/>
              <a:buChar char="•"/>
            </a:pPr>
            <a:r>
              <a:rPr lang="en-US" sz="1800" dirty="0"/>
              <a:t>Further explore the complex interference phenomenon of </a:t>
            </a:r>
            <a:r>
              <a:rPr lang="en-US" sz="1800" i="1" dirty="0"/>
              <a:t>Double Skyrmion</a:t>
            </a:r>
          </a:p>
          <a:p>
            <a:pPr marL="285750" indent="-285750">
              <a:buFont typeface="Arial" panose="020B0604020202020204" pitchFamily="34" charset="0"/>
              <a:buChar char="•"/>
            </a:pPr>
            <a:r>
              <a:rPr lang="en-US" sz="1800" dirty="0"/>
              <a:t>Explore different neural network architectures in hardware </a:t>
            </a:r>
          </a:p>
          <a:p>
            <a:pPr marL="285750" indent="-285750">
              <a:buFont typeface="Arial" panose="020B0604020202020204" pitchFamily="34" charset="0"/>
              <a:buChar char="•"/>
            </a:pPr>
            <a:r>
              <a:rPr lang="en-US" sz="1800" dirty="0"/>
              <a:t>Optimize the proposed implementation as well as investigate different fundamentally different methods of using spin waves as synaptic neurons  </a:t>
            </a:r>
          </a:p>
        </p:txBody>
      </p:sp>
      <p:sp>
        <p:nvSpPr>
          <p:cNvPr id="6" name="Slide Number Placeholder 5">
            <a:extLst>
              <a:ext uri="{FF2B5EF4-FFF2-40B4-BE49-F238E27FC236}">
                <a16:creationId xmlns:a16="http://schemas.microsoft.com/office/drawing/2014/main" id="{D1F81949-DC20-4D3B-A52A-A93A36517E10}"/>
              </a:ext>
            </a:extLst>
          </p:cNvPr>
          <p:cNvSpPr>
            <a:spLocks noGrp="1"/>
          </p:cNvSpPr>
          <p:nvPr>
            <p:ph type="sldNum" sz="quarter" idx="4"/>
          </p:nvPr>
        </p:nvSpPr>
        <p:spPr/>
        <p:txBody>
          <a:bodyPr/>
          <a:lstStyle/>
          <a:p>
            <a:fld id="{9860EDB8-5305-433F-BE41-D7A86D811DB3}" type="slidenum">
              <a:rPr lang="en-US" smtClean="0"/>
              <a:pPr/>
              <a:t>39</a:t>
            </a:fld>
            <a:endParaRPr lang="en-US"/>
          </a:p>
        </p:txBody>
      </p:sp>
      <p:graphicFrame>
        <p:nvGraphicFramePr>
          <p:cNvPr id="7" name="Diagram 6">
            <a:extLst>
              <a:ext uri="{FF2B5EF4-FFF2-40B4-BE49-F238E27FC236}">
                <a16:creationId xmlns:a16="http://schemas.microsoft.com/office/drawing/2014/main" id="{99AA6DBE-A797-46CB-A0C3-2F5030FE142F}"/>
              </a:ext>
            </a:extLst>
          </p:cNvPr>
          <p:cNvGraphicFramePr/>
          <p:nvPr>
            <p:extLst>
              <p:ext uri="{D42A27DB-BD31-4B8C-83A1-F6EECF244321}">
                <p14:modId xmlns:p14="http://schemas.microsoft.com/office/powerpoint/2010/main" val="2213684511"/>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5677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9559188A-B504-4593-A0DE-D777A176320A}"/>
              </a:ext>
            </a:extLst>
          </p:cNvPr>
          <p:cNvSpPr/>
          <p:nvPr/>
        </p:nvSpPr>
        <p:spPr>
          <a:xfrm>
            <a:off x="442856" y="4230463"/>
            <a:ext cx="11306287" cy="1739100"/>
          </a:xfrm>
          <a:prstGeom prst="round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403538F2-28BB-4122-BE48-1C8FACC7BCB3}"/>
              </a:ext>
            </a:extLst>
          </p:cNvPr>
          <p:cNvSpPr/>
          <p:nvPr/>
        </p:nvSpPr>
        <p:spPr>
          <a:xfrm>
            <a:off x="505609" y="1341768"/>
            <a:ext cx="11306287" cy="1739100"/>
          </a:xfrm>
          <a:prstGeom prst="roundRect">
            <a:avLst/>
          </a:prstGeom>
          <a:solidFill>
            <a:schemeClr val="accent2">
              <a:lumMod val="40000"/>
              <a:lumOff val="6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14BBF80-E673-410F-BB60-743405C26071}"/>
              </a:ext>
            </a:extLst>
          </p:cNvPr>
          <p:cNvSpPr>
            <a:spLocks noGrp="1"/>
          </p:cNvSpPr>
          <p:nvPr>
            <p:ph type="title"/>
          </p:nvPr>
        </p:nvSpPr>
        <p:spPr>
          <a:xfrm>
            <a:off x="406399" y="448056"/>
            <a:ext cx="11852275" cy="555554"/>
          </a:xfrm>
        </p:spPr>
        <p:txBody>
          <a:bodyPr>
            <a:normAutofit fontScale="90000"/>
          </a:bodyPr>
          <a:lstStyle/>
          <a:p>
            <a:r>
              <a:rPr lang="en-AU" b="1" dirty="0"/>
              <a:t>Spintronic hardware are strong candidates for modelling neuron behaviour</a:t>
            </a:r>
          </a:p>
        </p:txBody>
      </p:sp>
      <p:sp>
        <p:nvSpPr>
          <p:cNvPr id="3" name="Content Placeholder 2">
            <a:extLst>
              <a:ext uri="{FF2B5EF4-FFF2-40B4-BE49-F238E27FC236}">
                <a16:creationId xmlns:a16="http://schemas.microsoft.com/office/drawing/2014/main" id="{02791483-CEA6-4D2D-AE82-01C343BDFC1D}"/>
              </a:ext>
            </a:extLst>
          </p:cNvPr>
          <p:cNvSpPr>
            <a:spLocks noGrp="1"/>
          </p:cNvSpPr>
          <p:nvPr>
            <p:ph sz="quarter" idx="10"/>
          </p:nvPr>
        </p:nvSpPr>
        <p:spPr>
          <a:xfrm>
            <a:off x="966457" y="1342660"/>
            <a:ext cx="10845439" cy="1251876"/>
          </a:xfrm>
        </p:spPr>
        <p:txBody>
          <a:bodyPr>
            <a:noAutofit/>
          </a:bodyPr>
          <a:lstStyle/>
          <a:p>
            <a:r>
              <a:rPr lang="en-AU" sz="1800" b="1" dirty="0"/>
              <a:t>Current Devices</a:t>
            </a:r>
          </a:p>
          <a:p>
            <a:pPr marL="285750" indent="-285750">
              <a:buFont typeface="Arial" panose="020B0604020202020204" pitchFamily="34" charset="0"/>
              <a:buChar char="•"/>
            </a:pPr>
            <a:r>
              <a:rPr lang="en-AU" sz="1800" dirty="0"/>
              <a:t>Traditional hardware suffers from </a:t>
            </a:r>
            <a:r>
              <a:rPr lang="en-AU" sz="1800" b="1" dirty="0"/>
              <a:t>high energy consumption and area requirements</a:t>
            </a:r>
          </a:p>
          <a:p>
            <a:r>
              <a:rPr lang="en-AU" sz="1800" b="1" dirty="0"/>
              <a:t>More devices</a:t>
            </a:r>
            <a:r>
              <a:rPr lang="en-AU" sz="1800" dirty="0"/>
              <a:t> are required to store weights and the connections between weights</a:t>
            </a:r>
          </a:p>
        </p:txBody>
      </p:sp>
      <p:sp>
        <p:nvSpPr>
          <p:cNvPr id="6" name="Slide Number Placeholder 5">
            <a:extLst>
              <a:ext uri="{FF2B5EF4-FFF2-40B4-BE49-F238E27FC236}">
                <a16:creationId xmlns:a16="http://schemas.microsoft.com/office/drawing/2014/main" id="{52D29206-D2A3-4497-93BE-3F3320BB18AE}"/>
              </a:ext>
            </a:extLst>
          </p:cNvPr>
          <p:cNvSpPr>
            <a:spLocks noGrp="1"/>
          </p:cNvSpPr>
          <p:nvPr>
            <p:ph type="sldNum" sz="quarter" idx="4"/>
          </p:nvPr>
        </p:nvSpPr>
        <p:spPr/>
        <p:txBody>
          <a:bodyPr/>
          <a:lstStyle/>
          <a:p>
            <a:fld id="{9860EDB8-5305-433F-BE41-D7A86D811DB3}" type="slidenum">
              <a:rPr lang="en-US" smtClean="0"/>
              <a:pPr/>
              <a:t>4</a:t>
            </a:fld>
            <a:endParaRPr lang="en-US"/>
          </a:p>
        </p:txBody>
      </p:sp>
      <p:graphicFrame>
        <p:nvGraphicFramePr>
          <p:cNvPr id="9" name="Diagram 8">
            <a:extLst>
              <a:ext uri="{FF2B5EF4-FFF2-40B4-BE49-F238E27FC236}">
                <a16:creationId xmlns:a16="http://schemas.microsoft.com/office/drawing/2014/main" id="{619F4909-C049-40CA-AE65-4F5A7C661143}"/>
              </a:ext>
            </a:extLst>
          </p:cNvPr>
          <p:cNvGraphicFramePr/>
          <p:nvPr>
            <p:extLst>
              <p:ext uri="{D42A27DB-BD31-4B8C-83A1-F6EECF244321}">
                <p14:modId xmlns:p14="http://schemas.microsoft.com/office/powerpoint/2010/main" val="2184669099"/>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Arrow: Down 9">
            <a:extLst>
              <a:ext uri="{FF2B5EF4-FFF2-40B4-BE49-F238E27FC236}">
                <a16:creationId xmlns:a16="http://schemas.microsoft.com/office/drawing/2014/main" id="{4FE6EA2D-AEA3-4ECD-9D7C-63E999A2CBFE}"/>
              </a:ext>
            </a:extLst>
          </p:cNvPr>
          <p:cNvSpPr/>
          <p:nvPr/>
        </p:nvSpPr>
        <p:spPr>
          <a:xfrm>
            <a:off x="5579988" y="3231071"/>
            <a:ext cx="1032021" cy="724345"/>
          </a:xfrm>
          <a:prstGeom prst="downArrow">
            <a:avLst/>
          </a:prstGeom>
          <a:solidFill>
            <a:schemeClr val="accent6">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8CDCD0E7-D91A-4B1E-8711-B28E9F03B7CD}"/>
              </a:ext>
            </a:extLst>
          </p:cNvPr>
          <p:cNvSpPr txBox="1"/>
          <p:nvPr/>
        </p:nvSpPr>
        <p:spPr>
          <a:xfrm>
            <a:off x="831377" y="4230464"/>
            <a:ext cx="11115598" cy="1754326"/>
          </a:xfrm>
          <a:prstGeom prst="rect">
            <a:avLst/>
          </a:prstGeom>
          <a:noFill/>
        </p:spPr>
        <p:txBody>
          <a:bodyPr wrap="square">
            <a:spAutoFit/>
          </a:bodyPr>
          <a:lstStyle/>
          <a:p>
            <a:r>
              <a:rPr lang="en-AU" sz="1800" b="1" dirty="0"/>
              <a:t>Spintronic </a:t>
            </a:r>
            <a:r>
              <a:rPr lang="en-AU" b="1" dirty="0"/>
              <a:t>H</a:t>
            </a:r>
            <a:r>
              <a:rPr lang="en-AU" sz="1800" b="1" dirty="0"/>
              <a:t>ardware </a:t>
            </a:r>
          </a:p>
          <a:p>
            <a:pPr marL="285750" indent="-285750">
              <a:buFont typeface="Arial" panose="020B0604020202020204" pitchFamily="34" charset="0"/>
              <a:buChar char="•"/>
            </a:pPr>
            <a:r>
              <a:rPr lang="en-AU" dirty="0"/>
              <a:t>A</a:t>
            </a:r>
            <a:r>
              <a:rPr lang="en-AU" sz="1800" dirty="0"/>
              <a:t>llows for </a:t>
            </a:r>
            <a:r>
              <a:rPr lang="en-AU" sz="1800" b="1" dirty="0"/>
              <a:t>non-linear magnetisation dynamics and stochastic processes</a:t>
            </a:r>
            <a:r>
              <a:rPr lang="en-AU" sz="1800" dirty="0"/>
              <a:t> that can be manipulated to emulate neuron behaviour</a:t>
            </a:r>
          </a:p>
          <a:p>
            <a:pPr marL="57150" indent="-285750">
              <a:buFont typeface="Arial" panose="020B0604020202020204" pitchFamily="34" charset="0"/>
              <a:buChar char="•"/>
            </a:pPr>
            <a:r>
              <a:rPr lang="en-AU" dirty="0"/>
              <a:t>Skyrmions (magnetic solitons) can be used to as vectors of information with </a:t>
            </a:r>
            <a:r>
              <a:rPr lang="en-AU" b="1" dirty="0"/>
              <a:t>better compactness and energy efficiency</a:t>
            </a:r>
            <a:r>
              <a:rPr lang="en-AU" dirty="0"/>
              <a:t> than existing electronic devices</a:t>
            </a:r>
          </a:p>
          <a:p>
            <a:pPr marL="57150" indent="-285750">
              <a:buFont typeface="Arial" panose="020B0604020202020204" pitchFamily="34" charset="0"/>
              <a:buChar char="•"/>
            </a:pPr>
            <a:r>
              <a:rPr lang="en-AU" dirty="0"/>
              <a:t>Skyrmion hardware gradually </a:t>
            </a:r>
            <a:r>
              <a:rPr lang="en-AU" b="1" dirty="0"/>
              <a:t>becoming more realisable </a:t>
            </a:r>
            <a:r>
              <a:rPr lang="en-AU" dirty="0"/>
              <a:t>– Room Temperature Stable Skyrmions</a:t>
            </a:r>
          </a:p>
        </p:txBody>
      </p:sp>
    </p:spTree>
    <p:extLst>
      <p:ext uri="{BB962C8B-B14F-4D97-AF65-F5344CB8AC3E}">
        <p14:creationId xmlns:p14="http://schemas.microsoft.com/office/powerpoint/2010/main" val="25164303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689051A-113F-4266-8EC4-4F1E134BE1B5}"/>
              </a:ext>
            </a:extLst>
          </p:cNvPr>
          <p:cNvSpPr>
            <a:spLocks noGrp="1"/>
          </p:cNvSpPr>
          <p:nvPr>
            <p:ph type="title"/>
          </p:nvPr>
        </p:nvSpPr>
        <p:spPr>
          <a:xfrm>
            <a:off x="3017520" y="3108960"/>
            <a:ext cx="6996684" cy="640080"/>
          </a:xfrm>
        </p:spPr>
        <p:txBody>
          <a:bodyPr>
            <a:normAutofit fontScale="90000"/>
          </a:bodyPr>
          <a:lstStyle/>
          <a:p>
            <a:pPr algn="ctr"/>
            <a:r>
              <a:rPr lang="en-US" dirty="0"/>
              <a:t>Thank you for your time.</a:t>
            </a:r>
            <a:br>
              <a:rPr lang="en-US" dirty="0"/>
            </a:br>
            <a:r>
              <a:rPr lang="en-US" dirty="0"/>
              <a:t>Q&amp;A</a:t>
            </a:r>
          </a:p>
        </p:txBody>
      </p:sp>
      <p:sp>
        <p:nvSpPr>
          <p:cNvPr id="6" name="Slide Number Placeholder 5">
            <a:extLst>
              <a:ext uri="{FF2B5EF4-FFF2-40B4-BE49-F238E27FC236}">
                <a16:creationId xmlns:a16="http://schemas.microsoft.com/office/drawing/2014/main" id="{218EE6A7-2DD5-40F7-814F-380C13411829}"/>
              </a:ext>
            </a:extLst>
          </p:cNvPr>
          <p:cNvSpPr>
            <a:spLocks noGrp="1"/>
          </p:cNvSpPr>
          <p:nvPr>
            <p:ph type="sldNum" sz="quarter" idx="12"/>
          </p:nvPr>
        </p:nvSpPr>
        <p:spPr/>
        <p:txBody>
          <a:bodyPr/>
          <a:lstStyle/>
          <a:p>
            <a:fld id="{9860EDB8-5305-433F-BE41-D7A86D811DB3}" type="slidenum">
              <a:rPr lang="en-US" smtClean="0"/>
              <a:pPr/>
              <a:t>40</a:t>
            </a:fld>
            <a:endParaRPr lang="en-US"/>
          </a:p>
        </p:txBody>
      </p:sp>
    </p:spTree>
    <p:extLst>
      <p:ext uri="{BB962C8B-B14F-4D97-AF65-F5344CB8AC3E}">
        <p14:creationId xmlns:p14="http://schemas.microsoft.com/office/powerpoint/2010/main" val="1352335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0BBBA-D113-4DE6-BB66-7562636043E7}"/>
              </a:ext>
            </a:extLst>
          </p:cNvPr>
          <p:cNvSpPr>
            <a:spLocks noGrp="1"/>
          </p:cNvSpPr>
          <p:nvPr>
            <p:ph type="title"/>
          </p:nvPr>
        </p:nvSpPr>
        <p:spPr>
          <a:xfrm>
            <a:off x="317754" y="367905"/>
            <a:ext cx="6996684" cy="640080"/>
          </a:xfrm>
        </p:spPr>
        <p:txBody>
          <a:bodyPr/>
          <a:lstStyle/>
          <a:p>
            <a:r>
              <a:rPr lang="en-US" dirty="0"/>
              <a:t>Appendix A. BRIAN 2</a:t>
            </a:r>
          </a:p>
        </p:txBody>
      </p:sp>
      <p:sp>
        <p:nvSpPr>
          <p:cNvPr id="4" name="Date Placeholder 3">
            <a:extLst>
              <a:ext uri="{FF2B5EF4-FFF2-40B4-BE49-F238E27FC236}">
                <a16:creationId xmlns:a16="http://schemas.microsoft.com/office/drawing/2014/main" id="{75EF4A69-A2F6-4896-A039-204A6C13912C}"/>
              </a:ext>
            </a:extLst>
          </p:cNvPr>
          <p:cNvSpPr>
            <a:spLocks noGrp="1"/>
          </p:cNvSpPr>
          <p:nvPr>
            <p:ph type="dt" sz="half" idx="10"/>
          </p:nvPr>
        </p:nvSpPr>
        <p:spPr/>
        <p:txBody>
          <a:bodyPr/>
          <a:lstStyle/>
          <a:p>
            <a:fld id="{3A55EE2B-FDD6-4349-929D-A010A109A3EA}" type="datetime1">
              <a:rPr lang="en-US" smtClean="0"/>
              <a:t>12/26/2025</a:t>
            </a:fld>
            <a:endParaRPr lang="en-US"/>
          </a:p>
        </p:txBody>
      </p:sp>
      <p:sp>
        <p:nvSpPr>
          <p:cNvPr id="5" name="Footer Placeholder 4">
            <a:extLst>
              <a:ext uri="{FF2B5EF4-FFF2-40B4-BE49-F238E27FC236}">
                <a16:creationId xmlns:a16="http://schemas.microsoft.com/office/drawing/2014/main" id="{98001100-9482-42AE-86D8-15F5996BAF75}"/>
              </a:ext>
            </a:extLst>
          </p:cNvPr>
          <p:cNvSpPr>
            <a:spLocks noGrp="1"/>
          </p:cNvSpPr>
          <p:nvPr>
            <p:ph type="ftr" sz="quarter" idx="11"/>
          </p:nvPr>
        </p:nvSpPr>
        <p:spPr/>
        <p:txBody>
          <a:bodyPr/>
          <a:lstStyle/>
          <a:p>
            <a:r>
              <a:rPr lang="en-US"/>
              <a:t>CA2 Presentation</a:t>
            </a:r>
          </a:p>
        </p:txBody>
      </p:sp>
      <p:sp>
        <p:nvSpPr>
          <p:cNvPr id="6" name="Slide Number Placeholder 5">
            <a:extLst>
              <a:ext uri="{FF2B5EF4-FFF2-40B4-BE49-F238E27FC236}">
                <a16:creationId xmlns:a16="http://schemas.microsoft.com/office/drawing/2014/main" id="{7DC2B19E-E26F-4D10-9A47-35BDA1F829A4}"/>
              </a:ext>
            </a:extLst>
          </p:cNvPr>
          <p:cNvSpPr>
            <a:spLocks noGrp="1"/>
          </p:cNvSpPr>
          <p:nvPr>
            <p:ph type="sldNum" sz="quarter" idx="12"/>
          </p:nvPr>
        </p:nvSpPr>
        <p:spPr/>
        <p:txBody>
          <a:bodyPr/>
          <a:lstStyle/>
          <a:p>
            <a:fld id="{12AFA3F4-9D4C-449C-AAC0-F8848C140BE5}" type="slidenum">
              <a:rPr lang="en-US" smtClean="0"/>
              <a:t>41</a:t>
            </a:fld>
            <a:endParaRPr lang="en-US"/>
          </a:p>
        </p:txBody>
      </p:sp>
      <p:sp>
        <p:nvSpPr>
          <p:cNvPr id="7" name="TextBox 6">
            <a:extLst>
              <a:ext uri="{FF2B5EF4-FFF2-40B4-BE49-F238E27FC236}">
                <a16:creationId xmlns:a16="http://schemas.microsoft.com/office/drawing/2014/main" id="{2B472D83-F1C4-4530-AFA8-190625D0DA0B}"/>
              </a:ext>
            </a:extLst>
          </p:cNvPr>
          <p:cNvSpPr txBox="1"/>
          <p:nvPr/>
        </p:nvSpPr>
        <p:spPr>
          <a:xfrm>
            <a:off x="3237227" y="1284398"/>
            <a:ext cx="6083754" cy="1477328"/>
          </a:xfrm>
          <a:prstGeom prst="rect">
            <a:avLst/>
          </a:prstGeom>
          <a:noFill/>
        </p:spPr>
        <p:txBody>
          <a:bodyPr wrap="square" rtlCol="0">
            <a:spAutoFit/>
          </a:bodyPr>
          <a:lstStyle/>
          <a:p>
            <a:pPr marL="285750" indent="-285750">
              <a:buFont typeface="Arial" panose="020B0604020202020204" pitchFamily="34" charset="0"/>
              <a:buChar char="•"/>
            </a:pPr>
            <a:r>
              <a:rPr lang="en-AU" dirty="0"/>
              <a:t>BRIAN 2 unable to simulate at nanosecond level</a:t>
            </a:r>
          </a:p>
          <a:p>
            <a:pPr marL="285750" indent="-285750">
              <a:buFont typeface="Arial" panose="020B0604020202020204" pitchFamily="34" charset="0"/>
              <a:buChar char="•"/>
            </a:pPr>
            <a:r>
              <a:rPr lang="en-AU" dirty="0"/>
              <a:t>Timing function TBD in Brian2, but the proof of concept holds </a:t>
            </a:r>
          </a:p>
          <a:p>
            <a:pPr marL="285750" indent="-285750">
              <a:buFont typeface="Arial" panose="020B0604020202020204" pitchFamily="34" charset="0"/>
              <a:buChar char="•"/>
            </a:pPr>
            <a:r>
              <a:rPr lang="en-AU" dirty="0"/>
              <a:t>Training/Learning integration code for BRIAN2 with </a:t>
            </a:r>
            <a:r>
              <a:rPr lang="en-AU" dirty="0" err="1"/>
              <a:t>pytorch</a:t>
            </a:r>
            <a:r>
              <a:rPr lang="en-AU" dirty="0"/>
              <a:t> not existent</a:t>
            </a:r>
          </a:p>
        </p:txBody>
      </p:sp>
      <p:pic>
        <p:nvPicPr>
          <p:cNvPr id="9" name="Picture 2">
            <a:extLst>
              <a:ext uri="{FF2B5EF4-FFF2-40B4-BE49-F238E27FC236}">
                <a16:creationId xmlns:a16="http://schemas.microsoft.com/office/drawing/2014/main" id="{497A8DBD-DF3A-440F-9933-B92AD553F7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864845"/>
            <a:ext cx="4350591" cy="29222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BDB502FF-5A98-4A08-8318-B91396063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9104" y="2970179"/>
            <a:ext cx="4411320" cy="2816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394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08947-FC39-42F8-A6A2-2A44BC38B46A}"/>
              </a:ext>
            </a:extLst>
          </p:cNvPr>
          <p:cNvSpPr>
            <a:spLocks noGrp="1"/>
          </p:cNvSpPr>
          <p:nvPr>
            <p:ph type="title"/>
          </p:nvPr>
        </p:nvSpPr>
        <p:spPr>
          <a:xfrm>
            <a:off x="434426" y="402531"/>
            <a:ext cx="11214100" cy="405543"/>
          </a:xfrm>
        </p:spPr>
        <p:txBody>
          <a:bodyPr>
            <a:normAutofit fontScale="90000"/>
          </a:bodyPr>
          <a:lstStyle/>
          <a:p>
            <a:r>
              <a:rPr lang="en-AU" b="1" dirty="0"/>
              <a:t>Comparison of Skyrmion Implementations</a:t>
            </a:r>
          </a:p>
        </p:txBody>
      </p:sp>
      <p:sp>
        <p:nvSpPr>
          <p:cNvPr id="8" name="Slide Number Placeholder 7">
            <a:extLst>
              <a:ext uri="{FF2B5EF4-FFF2-40B4-BE49-F238E27FC236}">
                <a16:creationId xmlns:a16="http://schemas.microsoft.com/office/drawing/2014/main" id="{2096EB29-FBD0-4D99-A329-E27E37420EE4}"/>
              </a:ext>
            </a:extLst>
          </p:cNvPr>
          <p:cNvSpPr>
            <a:spLocks noGrp="1"/>
          </p:cNvSpPr>
          <p:nvPr>
            <p:ph type="sldNum" sz="quarter" idx="4"/>
          </p:nvPr>
        </p:nvSpPr>
        <p:spPr/>
        <p:txBody>
          <a:bodyPr/>
          <a:lstStyle/>
          <a:p>
            <a:fld id="{9860EDB8-5305-433F-BE41-D7A86D811DB3}" type="slidenum">
              <a:rPr lang="en-US" smtClean="0"/>
              <a:pPr/>
              <a:t>5</a:t>
            </a:fld>
            <a:endParaRPr lang="en-US"/>
          </a:p>
        </p:txBody>
      </p:sp>
      <p:graphicFrame>
        <p:nvGraphicFramePr>
          <p:cNvPr id="9" name="Table 5">
            <a:extLst>
              <a:ext uri="{FF2B5EF4-FFF2-40B4-BE49-F238E27FC236}">
                <a16:creationId xmlns:a16="http://schemas.microsoft.com/office/drawing/2014/main" id="{47BD819F-504D-4D85-ADF9-9DE474FDC94E}"/>
              </a:ext>
            </a:extLst>
          </p:cNvPr>
          <p:cNvGraphicFramePr>
            <a:graphicFrameLocks/>
          </p:cNvGraphicFramePr>
          <p:nvPr>
            <p:extLst>
              <p:ext uri="{D42A27DB-BD31-4B8C-83A1-F6EECF244321}">
                <p14:modId xmlns:p14="http://schemas.microsoft.com/office/powerpoint/2010/main" val="3710971587"/>
              </p:ext>
            </p:extLst>
          </p:nvPr>
        </p:nvGraphicFramePr>
        <p:xfrm>
          <a:off x="421292" y="1226202"/>
          <a:ext cx="11349416" cy="4706255"/>
        </p:xfrm>
        <a:graphic>
          <a:graphicData uri="http://schemas.openxmlformats.org/drawingml/2006/table">
            <a:tbl>
              <a:tblPr firstRow="1" bandRow="1">
                <a:tableStyleId>{5C22544A-7EE6-4342-B048-85BDC9FD1C3A}</a:tableStyleId>
              </a:tblPr>
              <a:tblGrid>
                <a:gridCol w="1599873">
                  <a:extLst>
                    <a:ext uri="{9D8B030D-6E8A-4147-A177-3AD203B41FA5}">
                      <a16:colId xmlns:a16="http://schemas.microsoft.com/office/drawing/2014/main" val="1966727609"/>
                    </a:ext>
                  </a:extLst>
                </a:gridCol>
                <a:gridCol w="1599873">
                  <a:extLst>
                    <a:ext uri="{9D8B030D-6E8A-4147-A177-3AD203B41FA5}">
                      <a16:colId xmlns:a16="http://schemas.microsoft.com/office/drawing/2014/main" val="3830615449"/>
                    </a:ext>
                  </a:extLst>
                </a:gridCol>
                <a:gridCol w="1740418">
                  <a:extLst>
                    <a:ext uri="{9D8B030D-6E8A-4147-A177-3AD203B41FA5}">
                      <a16:colId xmlns:a16="http://schemas.microsoft.com/office/drawing/2014/main" val="226474294"/>
                    </a:ext>
                  </a:extLst>
                </a:gridCol>
                <a:gridCol w="1459326">
                  <a:extLst>
                    <a:ext uri="{9D8B030D-6E8A-4147-A177-3AD203B41FA5}">
                      <a16:colId xmlns:a16="http://schemas.microsoft.com/office/drawing/2014/main" val="4096991130"/>
                    </a:ext>
                  </a:extLst>
                </a:gridCol>
                <a:gridCol w="1205586">
                  <a:extLst>
                    <a:ext uri="{9D8B030D-6E8A-4147-A177-3AD203B41FA5}">
                      <a16:colId xmlns:a16="http://schemas.microsoft.com/office/drawing/2014/main" val="896645204"/>
                    </a:ext>
                  </a:extLst>
                </a:gridCol>
                <a:gridCol w="1994157">
                  <a:extLst>
                    <a:ext uri="{9D8B030D-6E8A-4147-A177-3AD203B41FA5}">
                      <a16:colId xmlns:a16="http://schemas.microsoft.com/office/drawing/2014/main" val="1758787384"/>
                    </a:ext>
                  </a:extLst>
                </a:gridCol>
                <a:gridCol w="1750183">
                  <a:extLst>
                    <a:ext uri="{9D8B030D-6E8A-4147-A177-3AD203B41FA5}">
                      <a16:colId xmlns:a16="http://schemas.microsoft.com/office/drawing/2014/main" val="583094030"/>
                    </a:ext>
                  </a:extLst>
                </a:gridCol>
              </a:tblGrid>
              <a:tr h="438221">
                <a:tc>
                  <a:txBody>
                    <a:bodyPr/>
                    <a:lstStyle/>
                    <a:p>
                      <a:r>
                        <a:rPr lang="en-AU" sz="1200" dirty="0"/>
                        <a:t>Author/Date</a:t>
                      </a:r>
                      <a:endParaRPr lang="en-US" sz="1200" dirty="0"/>
                    </a:p>
                  </a:txBody>
                  <a:tcPr/>
                </a:tc>
                <a:tc>
                  <a:txBody>
                    <a:bodyPr/>
                    <a:lstStyle/>
                    <a:p>
                      <a:r>
                        <a:rPr lang="en-AU" sz="1200" dirty="0"/>
                        <a:t>Integrate</a:t>
                      </a:r>
                      <a:endParaRPr lang="en-US" sz="1200" dirty="0"/>
                    </a:p>
                  </a:txBody>
                  <a:tcPr/>
                </a:tc>
                <a:tc>
                  <a:txBody>
                    <a:bodyPr/>
                    <a:lstStyle/>
                    <a:p>
                      <a:r>
                        <a:rPr lang="en-AU" sz="1200" dirty="0"/>
                        <a:t>Fire</a:t>
                      </a:r>
                      <a:endParaRPr lang="en-US" sz="1200" dirty="0"/>
                    </a:p>
                  </a:txBody>
                  <a:tcPr/>
                </a:tc>
                <a:tc>
                  <a:txBody>
                    <a:bodyPr/>
                    <a:lstStyle/>
                    <a:p>
                      <a:r>
                        <a:rPr lang="en-AU" sz="1200" dirty="0"/>
                        <a:t>Reset</a:t>
                      </a:r>
                      <a:endParaRPr lang="en-US" sz="1200" dirty="0"/>
                    </a:p>
                  </a:txBody>
                  <a:tcPr/>
                </a:tc>
                <a:tc>
                  <a:txBody>
                    <a:bodyPr/>
                    <a:lstStyle/>
                    <a:p>
                      <a:r>
                        <a:rPr lang="en-AU" sz="1200" dirty="0"/>
                        <a:t>Leaky</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t>Learning</a:t>
                      </a:r>
                      <a:endParaRPr lang="en-US" sz="1200" dirty="0"/>
                    </a:p>
                    <a:p>
                      <a:endParaRPr lang="en-US" sz="1200" dirty="0"/>
                    </a:p>
                  </a:txBody>
                  <a:tcPr/>
                </a:tc>
                <a:tc>
                  <a:txBody>
                    <a:bodyPr/>
                    <a:lstStyle/>
                    <a:p>
                      <a:r>
                        <a:rPr lang="en-AU" sz="1200" dirty="0"/>
                        <a:t>Improvements</a:t>
                      </a:r>
                      <a:endParaRPr lang="en-US" sz="1200" dirty="0"/>
                    </a:p>
                  </a:txBody>
                  <a:tcPr/>
                </a:tc>
                <a:extLst>
                  <a:ext uri="{0D108BD9-81ED-4DB2-BD59-A6C34878D82A}">
                    <a16:rowId xmlns:a16="http://schemas.microsoft.com/office/drawing/2014/main" val="4178626012"/>
                  </a:ext>
                </a:extLst>
              </a:tr>
              <a:tr h="907044">
                <a:tc>
                  <a:txBody>
                    <a:bodyPr/>
                    <a:lstStyle/>
                    <a:p>
                      <a:r>
                        <a:rPr lang="en-AU" sz="1200" dirty="0"/>
                        <a:t>Liang et al., 2020</a:t>
                      </a:r>
                      <a:endParaRPr lang="en-US" sz="1200" dirty="0"/>
                    </a:p>
                  </a:txBody>
                  <a:tcPr/>
                </a:tc>
                <a:tc>
                  <a:txBody>
                    <a:bodyPr/>
                    <a:lstStyle/>
                    <a:p>
                      <a:r>
                        <a:rPr lang="en-AU" sz="1200" dirty="0"/>
                        <a:t>Yes, distance d to detector from centre</a:t>
                      </a:r>
                      <a:endParaRPr lang="en-US" sz="1200" dirty="0"/>
                    </a:p>
                  </a:txBody>
                  <a:tcPr/>
                </a:tc>
                <a:tc>
                  <a:txBody>
                    <a:bodyPr/>
                    <a:lstStyle/>
                    <a:p>
                      <a:r>
                        <a:rPr lang="en-AU" sz="1200" dirty="0"/>
                        <a:t>Yes, when </a:t>
                      </a:r>
                      <a:r>
                        <a:rPr lang="en-AU" sz="1200" dirty="0" err="1"/>
                        <a:t>skyrmion</a:t>
                      </a:r>
                      <a:r>
                        <a:rPr lang="en-AU" sz="1200" dirty="0"/>
                        <a:t> reaches detector</a:t>
                      </a:r>
                      <a:endParaRPr lang="en-US" sz="1200" dirty="0"/>
                    </a:p>
                  </a:txBody>
                  <a:tcPr/>
                </a:tc>
                <a:tc>
                  <a:txBody>
                    <a:bodyPr/>
                    <a:lstStyle/>
                    <a:p>
                      <a:r>
                        <a:rPr lang="en-AU" sz="1200" dirty="0"/>
                        <a:t>(?) Can do both annihilation and moving </a:t>
                      </a:r>
                      <a:r>
                        <a:rPr lang="en-AU" sz="1200" dirty="0" err="1"/>
                        <a:t>skyrmion</a:t>
                      </a:r>
                      <a:r>
                        <a:rPr lang="en-AU" sz="1200" dirty="0"/>
                        <a:t> back to origin</a:t>
                      </a:r>
                      <a:endParaRPr lang="en-US" sz="1200" dirty="0"/>
                    </a:p>
                  </a:txBody>
                  <a:tcPr/>
                </a:tc>
                <a:tc>
                  <a:txBody>
                    <a:bodyPr/>
                    <a:lstStyle/>
                    <a:p>
                      <a:r>
                        <a:rPr lang="en-AU" sz="1200" dirty="0"/>
                        <a:t>Yes, boundary induced force sends </a:t>
                      </a:r>
                      <a:r>
                        <a:rPr lang="en-AU" sz="1200" dirty="0" err="1"/>
                        <a:t>skyrmion</a:t>
                      </a:r>
                      <a:r>
                        <a:rPr lang="en-AU" sz="1200" dirty="0"/>
                        <a:t> back</a:t>
                      </a:r>
                      <a:endParaRPr lang="en-US" sz="1200" dirty="0"/>
                    </a:p>
                  </a:txBody>
                  <a:tcPr/>
                </a:tc>
                <a:tc>
                  <a:txBody>
                    <a:bodyPr/>
                    <a:lstStyle/>
                    <a:p>
                      <a:r>
                        <a:rPr lang="en-AU" sz="1200" dirty="0"/>
                        <a:t>No</a:t>
                      </a:r>
                      <a:endParaRPr lang="en-US" sz="1200" dirty="0"/>
                    </a:p>
                  </a:txBody>
                  <a:tcPr/>
                </a:tc>
                <a:tc>
                  <a:txBody>
                    <a:bodyPr/>
                    <a:lstStyle/>
                    <a:p>
                      <a:r>
                        <a:rPr lang="en-AU" sz="1200" dirty="0"/>
                        <a:t>Hasn’t been demonstrated in network</a:t>
                      </a:r>
                    </a:p>
                  </a:txBody>
                  <a:tcPr/>
                </a:tc>
                <a:extLst>
                  <a:ext uri="{0D108BD9-81ED-4DB2-BD59-A6C34878D82A}">
                    <a16:rowId xmlns:a16="http://schemas.microsoft.com/office/drawing/2014/main" val="3237486316"/>
                  </a:ext>
                </a:extLst>
              </a:tr>
              <a:tr h="1139374">
                <a:tc>
                  <a:txBody>
                    <a:bodyPr/>
                    <a:lstStyle/>
                    <a:p>
                      <a:r>
                        <a:rPr lang="en-AU" sz="1200" dirty="0"/>
                        <a:t>He et al., 2017</a:t>
                      </a:r>
                      <a:endParaRPr lang="en-US" sz="1200" dirty="0"/>
                    </a:p>
                  </a:txBody>
                  <a:tcPr/>
                </a:tc>
                <a:tc>
                  <a:txBody>
                    <a:bodyPr/>
                    <a:lstStyle/>
                    <a:p>
                      <a:r>
                        <a:rPr lang="en-AU" sz="1200" dirty="0"/>
                        <a:t>Yes, accumulation of </a:t>
                      </a:r>
                      <a:r>
                        <a:rPr lang="en-AU" sz="1200" dirty="0" err="1"/>
                        <a:t>skyrmions</a:t>
                      </a:r>
                      <a:r>
                        <a:rPr lang="en-AU" sz="1200" dirty="0"/>
                        <a:t> </a:t>
                      </a:r>
                      <a:endParaRPr lang="en-US" sz="1200" dirty="0"/>
                    </a:p>
                  </a:txBody>
                  <a:tcPr/>
                </a:tc>
                <a:tc>
                  <a:txBody>
                    <a:bodyPr/>
                    <a:lstStyle/>
                    <a:p>
                      <a:r>
                        <a:rPr lang="en-AU" sz="1200" dirty="0"/>
                        <a:t>Yes, when enough skyrmions are in the output region (number of skyrmions needed to </a:t>
                      </a:r>
                      <a:r>
                        <a:rPr lang="en-AU" sz="1200" dirty="0" err="1"/>
                        <a:t>depin</a:t>
                      </a:r>
                      <a:r>
                        <a:rPr lang="en-AU" sz="1200" dirty="0"/>
                        <a:t> domain wall)</a:t>
                      </a:r>
                      <a:endParaRPr lang="en-US" sz="1200" dirty="0"/>
                    </a:p>
                  </a:txBody>
                  <a:tcPr/>
                </a:tc>
                <a:tc>
                  <a:txBody>
                    <a:bodyPr/>
                    <a:lstStyle/>
                    <a:p>
                      <a:r>
                        <a:rPr lang="en-AU" sz="1200" dirty="0"/>
                        <a:t>Nucleate new domain wall pair by spin polariser and </a:t>
                      </a:r>
                      <a:r>
                        <a:rPr lang="en-AU" sz="1200" b="0" dirty="0"/>
                        <a:t>fire new input </a:t>
                      </a:r>
                      <a:r>
                        <a:rPr lang="en-AU" sz="1200" b="0" dirty="0" err="1"/>
                        <a:t>skyrmion</a:t>
                      </a:r>
                      <a:r>
                        <a:rPr lang="en-AU" sz="1200" b="0" dirty="0"/>
                        <a:t> (fan – out)</a:t>
                      </a:r>
                      <a:endParaRPr lang="en-US" sz="1200" b="0" dirty="0"/>
                    </a:p>
                  </a:txBody>
                  <a:tcPr/>
                </a:tc>
                <a:tc>
                  <a:txBody>
                    <a:bodyPr/>
                    <a:lstStyle/>
                    <a:p>
                      <a:r>
                        <a:rPr lang="en-AU" sz="1200" dirty="0"/>
                        <a:t>No</a:t>
                      </a:r>
                      <a:endParaRPr lang="en-US" sz="1200" dirty="0"/>
                    </a:p>
                  </a:txBody>
                  <a:tcPr/>
                </a:tc>
                <a:tc>
                  <a:txBody>
                    <a:bodyPr/>
                    <a:lstStyle/>
                    <a:p>
                      <a:r>
                        <a:rPr lang="en-AU" sz="1200" dirty="0"/>
                        <a:t>Yes, uses weight domain wall pair </a:t>
                      </a:r>
                    </a:p>
                    <a:p>
                      <a:r>
                        <a:rPr lang="en-AU" sz="1200" dirty="0"/>
                        <a:t>Network from excitatory, inhibitory neurons </a:t>
                      </a:r>
                    </a:p>
                    <a:p>
                      <a:r>
                        <a:rPr lang="en-AU" sz="1200" dirty="0"/>
                        <a:t>Offline learning</a:t>
                      </a:r>
                      <a:endParaRPr lang="en-US" sz="1200" dirty="0"/>
                    </a:p>
                    <a:p>
                      <a:r>
                        <a:rPr lang="en-US" sz="1200" dirty="0"/>
                        <a:t>Binary synapse</a:t>
                      </a:r>
                      <a:endParaRPr lang="en-AU" sz="1200" dirty="0"/>
                    </a:p>
                  </a:txBody>
                  <a:tcPr/>
                </a:tc>
                <a:tc>
                  <a:txBody>
                    <a:bodyPr/>
                    <a:lstStyle/>
                    <a:p>
                      <a:r>
                        <a:rPr lang="en-AU" sz="1200" dirty="0"/>
                        <a:t>Offline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t>Weight dependent on number of </a:t>
                      </a:r>
                      <a:r>
                        <a:rPr lang="en-AU" sz="1200" dirty="0" err="1"/>
                        <a:t>skyrmions</a:t>
                      </a:r>
                      <a:endParaRPr lang="en-US" sz="1200" dirty="0"/>
                    </a:p>
                    <a:p>
                      <a:endParaRPr lang="en-US" sz="1200" dirty="0"/>
                    </a:p>
                  </a:txBody>
                  <a:tcPr/>
                </a:tc>
                <a:extLst>
                  <a:ext uri="{0D108BD9-81ED-4DB2-BD59-A6C34878D82A}">
                    <a16:rowId xmlns:a16="http://schemas.microsoft.com/office/drawing/2014/main" val="3620307835"/>
                  </a:ext>
                </a:extLst>
              </a:tr>
              <a:tr h="1330331">
                <a:tc>
                  <a:txBody>
                    <a:bodyPr/>
                    <a:lstStyle/>
                    <a:p>
                      <a:r>
                        <a:rPr lang="en-AU" sz="1200" dirty="0"/>
                        <a:t>Chen et al., 2018</a:t>
                      </a:r>
                      <a:endParaRPr lang="en-US" sz="1200" dirty="0"/>
                    </a:p>
                  </a:txBody>
                  <a:tcPr/>
                </a:tc>
                <a:tc>
                  <a:txBody>
                    <a:bodyPr/>
                    <a:lstStyle/>
                    <a:p>
                      <a:r>
                        <a:rPr lang="en-AU" sz="1200" dirty="0"/>
                        <a:t>Yes, distance d to the detector and mapping motion of </a:t>
                      </a:r>
                      <a:r>
                        <a:rPr lang="en-AU" sz="1200" dirty="0" err="1"/>
                        <a:t>skyrmion</a:t>
                      </a:r>
                      <a:endParaRPr lang="en-US" sz="1200" dirty="0"/>
                    </a:p>
                  </a:txBody>
                  <a:tcPr/>
                </a:tc>
                <a:tc>
                  <a:txBody>
                    <a:bodyPr/>
                    <a:lstStyle/>
                    <a:p>
                      <a:r>
                        <a:rPr lang="en-AU" sz="1200" dirty="0"/>
                        <a:t>Yes, once </a:t>
                      </a:r>
                      <a:r>
                        <a:rPr lang="en-AU" sz="1200" dirty="0" err="1"/>
                        <a:t>skyrmion</a:t>
                      </a:r>
                      <a:r>
                        <a:rPr lang="en-AU" sz="1200" dirty="0"/>
                        <a:t> reaches the end of the ‘free layer’</a:t>
                      </a:r>
                      <a:endParaRPr lang="en-US" sz="1200" dirty="0"/>
                    </a:p>
                  </a:txBody>
                  <a:tcPr/>
                </a:tc>
                <a:tc>
                  <a:txBody>
                    <a:bodyPr/>
                    <a:lstStyle/>
                    <a:p>
                      <a:pPr marL="0" indent="0">
                        <a:buFont typeface="Arial" panose="020B0604020202020204" pitchFamily="34" charset="0"/>
                        <a:buNone/>
                      </a:pPr>
                      <a:r>
                        <a:rPr lang="en-AU" sz="1200" dirty="0"/>
                        <a:t>Reverse current and move </a:t>
                      </a:r>
                      <a:r>
                        <a:rPr lang="en-AU" sz="1200" dirty="0" err="1"/>
                        <a:t>skyrmion</a:t>
                      </a:r>
                      <a:r>
                        <a:rPr lang="en-AU" sz="1200" dirty="0"/>
                        <a:t> back to origin</a:t>
                      </a:r>
                    </a:p>
                  </a:txBody>
                  <a:tcPr/>
                </a:tc>
                <a:tc>
                  <a:txBody>
                    <a:bodyPr/>
                    <a:lstStyle/>
                    <a:p>
                      <a:pPr marL="0" indent="0">
                        <a:buFont typeface="Arial" panose="020B0604020202020204" pitchFamily="34" charset="0"/>
                        <a:buNone/>
                      </a:pPr>
                      <a:r>
                        <a:rPr lang="en-AU" sz="1200" dirty="0"/>
                        <a:t>No</a:t>
                      </a:r>
                      <a:endParaRPr lang="en-US" sz="1200" dirty="0"/>
                    </a:p>
                  </a:txBody>
                  <a:tcPr/>
                </a:tc>
                <a:tc>
                  <a:txBody>
                    <a:bodyPr/>
                    <a:lstStyle/>
                    <a:p>
                      <a:pPr marL="0" indent="0">
                        <a:buFont typeface="Arial" panose="020B0604020202020204" pitchFamily="34" charset="0"/>
                        <a:buNone/>
                      </a:pPr>
                      <a:r>
                        <a:rPr lang="en-AU" sz="1200" dirty="0"/>
                        <a:t>Validated on MNIST </a:t>
                      </a:r>
                    </a:p>
                    <a:p>
                      <a:pPr marL="0" indent="0">
                        <a:buFont typeface="Arial" panose="020B0604020202020204" pitchFamily="34" charset="0"/>
                        <a:buNone/>
                      </a:pPr>
                      <a:r>
                        <a:rPr lang="en-AU" sz="1200" dirty="0"/>
                        <a:t>Offline Learning</a:t>
                      </a:r>
                    </a:p>
                    <a:p>
                      <a:pPr marL="0" indent="0">
                        <a:buFont typeface="Arial" panose="020B0604020202020204" pitchFamily="34" charset="0"/>
                        <a:buNone/>
                      </a:pPr>
                      <a:r>
                        <a:rPr lang="en-US" sz="1200" dirty="0"/>
                        <a:t>Different conductance branches</a:t>
                      </a:r>
                    </a:p>
                    <a:p>
                      <a:pPr marL="0" indent="0">
                        <a:buFont typeface="Arial" panose="020B0604020202020204" pitchFamily="34" charset="0"/>
                        <a:buNone/>
                      </a:pPr>
                      <a:r>
                        <a:rPr lang="en-US" sz="1200" dirty="0"/>
                        <a:t>Weight – device conductance (read current)</a:t>
                      </a:r>
                    </a:p>
                  </a:txBody>
                  <a:tcPr/>
                </a:tc>
                <a:tc>
                  <a:txBody>
                    <a:bodyPr/>
                    <a:lstStyle/>
                    <a:p>
                      <a:r>
                        <a:rPr lang="en-AU" sz="1200" dirty="0"/>
                        <a:t>Offline Learning</a:t>
                      </a:r>
                    </a:p>
                    <a:p>
                      <a:r>
                        <a:rPr lang="en-AU" sz="1200" dirty="0"/>
                        <a:t>Weight dependent on number of ‘setups’</a:t>
                      </a:r>
                    </a:p>
                    <a:p>
                      <a:endParaRPr lang="en-AU" sz="1200" dirty="0"/>
                    </a:p>
                  </a:txBody>
                  <a:tcPr/>
                </a:tc>
                <a:extLst>
                  <a:ext uri="{0D108BD9-81ED-4DB2-BD59-A6C34878D82A}">
                    <a16:rowId xmlns:a16="http://schemas.microsoft.com/office/drawing/2014/main" val="4030893157"/>
                  </a:ext>
                </a:extLst>
              </a:tr>
              <a:tr h="788797">
                <a:tc>
                  <a:txBody>
                    <a:bodyPr/>
                    <a:lstStyle/>
                    <a:p>
                      <a:r>
                        <a:rPr lang="en-AU" sz="1200" dirty="0"/>
                        <a:t>Huang et al., 2018</a:t>
                      </a:r>
                      <a:endParaRPr lang="en-US" sz="1200" dirty="0"/>
                    </a:p>
                  </a:txBody>
                  <a:tcPr/>
                </a:tc>
                <a:tc>
                  <a:txBody>
                    <a:bodyPr/>
                    <a:lstStyle/>
                    <a:p>
                      <a:r>
                        <a:rPr lang="en-AU" sz="1200" dirty="0"/>
                        <a:t>Yes, number of </a:t>
                      </a:r>
                      <a:r>
                        <a:rPr lang="en-AU" sz="1200" dirty="0" err="1"/>
                        <a:t>skyrmions</a:t>
                      </a:r>
                      <a:r>
                        <a:rPr lang="en-AU" sz="1200" dirty="0"/>
                        <a:t> at detector</a:t>
                      </a:r>
                      <a:endParaRPr lang="en-US" sz="1200" dirty="0"/>
                    </a:p>
                  </a:txBody>
                  <a:tcPr/>
                </a:tc>
                <a:tc>
                  <a:txBody>
                    <a:bodyPr/>
                    <a:lstStyle/>
                    <a:p>
                      <a:r>
                        <a:rPr lang="en-AU" sz="1200" dirty="0"/>
                        <a:t>Yes, when enough </a:t>
                      </a:r>
                      <a:r>
                        <a:rPr lang="en-AU" sz="1200" dirty="0" err="1"/>
                        <a:t>skyrmions</a:t>
                      </a:r>
                      <a:r>
                        <a:rPr lang="en-AU" sz="1200" dirty="0"/>
                        <a:t> reach detector</a:t>
                      </a:r>
                      <a:endParaRPr lang="en-US" sz="1200" dirty="0"/>
                    </a:p>
                  </a:txBody>
                  <a:tcPr/>
                </a:tc>
                <a:tc>
                  <a:txBody>
                    <a:bodyPr/>
                    <a:lstStyle/>
                    <a:p>
                      <a:pPr marL="0" indent="0">
                        <a:buFont typeface="Arial" panose="020B0604020202020204" pitchFamily="34" charset="0"/>
                        <a:buNone/>
                      </a:pPr>
                      <a:r>
                        <a:rPr lang="en-AU" sz="1200" dirty="0"/>
                        <a:t>Reverse current and move </a:t>
                      </a:r>
                      <a:r>
                        <a:rPr lang="en-AU" sz="1200" dirty="0" err="1"/>
                        <a:t>skyrmion</a:t>
                      </a:r>
                      <a:r>
                        <a:rPr lang="en-AU" sz="1200" dirty="0"/>
                        <a:t> back to origin</a:t>
                      </a:r>
                    </a:p>
                  </a:txBody>
                  <a:tcPr/>
                </a:tc>
                <a:tc>
                  <a:txBody>
                    <a:bodyPr/>
                    <a:lstStyle/>
                    <a:p>
                      <a:r>
                        <a:rPr lang="en-AU" sz="1200" dirty="0"/>
                        <a:t>No</a:t>
                      </a:r>
                      <a:endParaRPr lang="en-US" sz="1200" dirty="0"/>
                    </a:p>
                  </a:txBody>
                  <a:tcPr/>
                </a:tc>
                <a:tc>
                  <a:txBody>
                    <a:bodyPr/>
                    <a:lstStyle/>
                    <a:p>
                      <a:pPr marL="0" indent="0">
                        <a:buFont typeface="Arial" panose="020B0604020202020204" pitchFamily="34" charset="0"/>
                        <a:buNone/>
                      </a:pPr>
                      <a:r>
                        <a:rPr lang="en-AU" sz="1200" dirty="0" err="1"/>
                        <a:t>Skyrmions</a:t>
                      </a:r>
                      <a:r>
                        <a:rPr lang="en-AU" sz="1200" dirty="0"/>
                        <a:t> left in the post-synaptic area (detector) affect the weight as a matter of driving force</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t>Weight dependent on number of </a:t>
                      </a:r>
                      <a:r>
                        <a:rPr lang="en-AU" sz="1200" dirty="0" err="1"/>
                        <a:t>skyrmions</a:t>
                      </a:r>
                      <a:endParaRPr lang="en-AU"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049764613"/>
                  </a:ext>
                </a:extLst>
              </a:tr>
            </a:tbl>
          </a:graphicData>
        </a:graphic>
      </p:graphicFrame>
      <p:graphicFrame>
        <p:nvGraphicFramePr>
          <p:cNvPr id="12" name="Diagram 11">
            <a:extLst>
              <a:ext uri="{FF2B5EF4-FFF2-40B4-BE49-F238E27FC236}">
                <a16:creationId xmlns:a16="http://schemas.microsoft.com/office/drawing/2014/main" id="{6E3C2B7A-8A5C-408D-B5B0-1085E263CF44}"/>
              </a:ext>
            </a:extLst>
          </p:cNvPr>
          <p:cNvGraphicFramePr/>
          <p:nvPr>
            <p:extLst>
              <p:ext uri="{D42A27DB-BD31-4B8C-83A1-F6EECF244321}">
                <p14:modId xmlns:p14="http://schemas.microsoft.com/office/powerpoint/2010/main" val="2184669099"/>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3726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C3EFB-5321-4A12-822D-2B8A1F8687F7}"/>
              </a:ext>
            </a:extLst>
          </p:cNvPr>
          <p:cNvSpPr>
            <a:spLocks noGrp="1"/>
          </p:cNvSpPr>
          <p:nvPr>
            <p:ph type="title"/>
          </p:nvPr>
        </p:nvSpPr>
        <p:spPr>
          <a:xfrm>
            <a:off x="444500" y="430609"/>
            <a:ext cx="8318500" cy="640080"/>
          </a:xfrm>
        </p:spPr>
        <p:txBody>
          <a:bodyPr>
            <a:normAutofit fontScale="90000"/>
          </a:bodyPr>
          <a:lstStyle/>
          <a:p>
            <a:r>
              <a:rPr lang="en-AU" b="1" dirty="0"/>
              <a:t>Adaptive weight but size and resolution limited: Huang et al. (2017)</a:t>
            </a:r>
            <a:endParaRPr lang="en-US" b="1" dirty="0"/>
          </a:p>
        </p:txBody>
      </p:sp>
      <p:sp>
        <p:nvSpPr>
          <p:cNvPr id="3" name="Content Placeholder 2">
            <a:extLst>
              <a:ext uri="{FF2B5EF4-FFF2-40B4-BE49-F238E27FC236}">
                <a16:creationId xmlns:a16="http://schemas.microsoft.com/office/drawing/2014/main" id="{C360281E-D9A0-4D61-865D-1797441A01A3}"/>
              </a:ext>
            </a:extLst>
          </p:cNvPr>
          <p:cNvSpPr>
            <a:spLocks noGrp="1"/>
          </p:cNvSpPr>
          <p:nvPr>
            <p:ph idx="1"/>
          </p:nvPr>
        </p:nvSpPr>
        <p:spPr>
          <a:xfrm>
            <a:off x="8162290" y="1852614"/>
            <a:ext cx="2931160" cy="4351338"/>
          </a:xfrm>
        </p:spPr>
        <p:txBody>
          <a:bodyPr>
            <a:normAutofit fontScale="85000" lnSpcReduction="10000"/>
          </a:bodyPr>
          <a:lstStyle/>
          <a:p>
            <a:r>
              <a:rPr lang="en-AU" sz="1800" b="1" dirty="0"/>
              <a:t>Example</a:t>
            </a:r>
          </a:p>
          <a:p>
            <a:pPr marL="285750" indent="-285750">
              <a:buFont typeface="Arial" panose="020B0604020202020204" pitchFamily="34" charset="0"/>
              <a:buChar char="•"/>
            </a:pPr>
            <a:r>
              <a:rPr lang="en-AU" sz="1800" dirty="0"/>
              <a:t>Integrate: Displacement</a:t>
            </a:r>
          </a:p>
          <a:p>
            <a:pPr marL="285750" indent="-285750">
              <a:buFont typeface="Arial" panose="020B0604020202020204" pitchFamily="34" charset="0"/>
              <a:buChar char="•"/>
            </a:pPr>
            <a:r>
              <a:rPr lang="en-AU" sz="1800" dirty="0"/>
              <a:t>Fire: Number of Skyrmions</a:t>
            </a:r>
          </a:p>
          <a:p>
            <a:pPr marL="285750" indent="-285750">
              <a:buFont typeface="Arial" panose="020B0604020202020204" pitchFamily="34" charset="0"/>
              <a:buChar char="•"/>
            </a:pPr>
            <a:r>
              <a:rPr lang="en-AU" sz="1800" dirty="0"/>
              <a:t>Weight: Number of Skyrmions</a:t>
            </a:r>
          </a:p>
          <a:p>
            <a:r>
              <a:rPr lang="en-AU" sz="1800" b="1" dirty="0"/>
              <a:t>Weight resolution based on number of skyrmions</a:t>
            </a:r>
          </a:p>
          <a:p>
            <a:pPr marL="285750" indent="-285750">
              <a:buFont typeface="Arial" panose="020B0604020202020204" pitchFamily="34" charset="0"/>
              <a:buChar char="•"/>
            </a:pPr>
            <a:r>
              <a:rPr lang="en-AU" sz="1800" dirty="0"/>
              <a:t>Potentiation easier than Depression</a:t>
            </a:r>
          </a:p>
          <a:p>
            <a:pPr lvl="1"/>
            <a:r>
              <a:rPr lang="en-AU" sz="1800" dirty="0"/>
              <a:t>Skyrmions remaining in post synapse region</a:t>
            </a:r>
          </a:p>
          <a:p>
            <a:endParaRPr lang="en-AU" sz="1800" b="1" dirty="0"/>
          </a:p>
          <a:p>
            <a:endParaRPr lang="en-US" dirty="0"/>
          </a:p>
        </p:txBody>
      </p:sp>
      <p:sp>
        <p:nvSpPr>
          <p:cNvPr id="4" name="Slide Number Placeholder 3">
            <a:extLst>
              <a:ext uri="{FF2B5EF4-FFF2-40B4-BE49-F238E27FC236}">
                <a16:creationId xmlns:a16="http://schemas.microsoft.com/office/drawing/2014/main" id="{993CC709-1065-4080-9A08-742CC593888E}"/>
              </a:ext>
            </a:extLst>
          </p:cNvPr>
          <p:cNvSpPr>
            <a:spLocks noGrp="1"/>
          </p:cNvSpPr>
          <p:nvPr>
            <p:ph type="sldNum" sz="quarter" idx="12"/>
          </p:nvPr>
        </p:nvSpPr>
        <p:spPr/>
        <p:txBody>
          <a:bodyPr/>
          <a:lstStyle/>
          <a:p>
            <a:fld id="{12AFA3F4-9D4C-449C-AAC0-F8848C140BE5}" type="slidenum">
              <a:rPr lang="en-US" smtClean="0"/>
              <a:t>6</a:t>
            </a:fld>
            <a:endParaRPr lang="en-US"/>
          </a:p>
        </p:txBody>
      </p:sp>
      <p:pic>
        <p:nvPicPr>
          <p:cNvPr id="5" name="Picture 4">
            <a:extLst>
              <a:ext uri="{FF2B5EF4-FFF2-40B4-BE49-F238E27FC236}">
                <a16:creationId xmlns:a16="http://schemas.microsoft.com/office/drawing/2014/main" id="{F18DFA2D-84CE-449B-A7C4-7D2F11DDEA84}"/>
              </a:ext>
            </a:extLst>
          </p:cNvPr>
          <p:cNvPicPr>
            <a:picLocks noChangeAspect="1"/>
          </p:cNvPicPr>
          <p:nvPr/>
        </p:nvPicPr>
        <p:blipFill>
          <a:blip r:embed="rId3"/>
          <a:stretch>
            <a:fillRect/>
          </a:stretch>
        </p:blipFill>
        <p:spPr>
          <a:xfrm>
            <a:off x="701283" y="1690689"/>
            <a:ext cx="7204468" cy="4316638"/>
          </a:xfrm>
          <a:prstGeom prst="rect">
            <a:avLst/>
          </a:prstGeom>
        </p:spPr>
      </p:pic>
      <p:sp>
        <p:nvSpPr>
          <p:cNvPr id="20" name="TextBox 19">
            <a:extLst>
              <a:ext uri="{FF2B5EF4-FFF2-40B4-BE49-F238E27FC236}">
                <a16:creationId xmlns:a16="http://schemas.microsoft.com/office/drawing/2014/main" id="{B48BEDA9-727A-4A03-A627-FB21E4522027}"/>
              </a:ext>
            </a:extLst>
          </p:cNvPr>
          <p:cNvSpPr txBox="1"/>
          <p:nvPr/>
        </p:nvSpPr>
        <p:spPr>
          <a:xfrm>
            <a:off x="701283" y="1333500"/>
            <a:ext cx="7204468" cy="430887"/>
          </a:xfrm>
          <a:prstGeom prst="rect">
            <a:avLst/>
          </a:prstGeom>
          <a:noFill/>
        </p:spPr>
        <p:txBody>
          <a:bodyPr wrap="square" rtlCol="0">
            <a:spAutoFit/>
          </a:bodyPr>
          <a:lstStyle/>
          <a:p>
            <a:r>
              <a:rPr lang="en-AU" sz="1100" dirty="0"/>
              <a:t>Y. Huang, W. Kang, X. Zhang, Y. Zhou and W. Zhao, "Magnetic skyrmion-based synaptic devices," </a:t>
            </a:r>
            <a:r>
              <a:rPr lang="en-AU" sz="1100" i="1" dirty="0"/>
              <a:t>Nanotechnology, </a:t>
            </a:r>
            <a:r>
              <a:rPr lang="en-AU" sz="1100" dirty="0"/>
              <a:t>vol. 28, 2017. </a:t>
            </a:r>
          </a:p>
        </p:txBody>
      </p:sp>
      <p:graphicFrame>
        <p:nvGraphicFramePr>
          <p:cNvPr id="10" name="Diagram 9">
            <a:extLst>
              <a:ext uri="{FF2B5EF4-FFF2-40B4-BE49-F238E27FC236}">
                <a16:creationId xmlns:a16="http://schemas.microsoft.com/office/drawing/2014/main" id="{E2AE4976-8890-4B1E-8E23-7D619F37BB5A}"/>
              </a:ext>
            </a:extLst>
          </p:cNvPr>
          <p:cNvGraphicFramePr/>
          <p:nvPr>
            <p:extLst>
              <p:ext uri="{D42A27DB-BD31-4B8C-83A1-F6EECF244321}">
                <p14:modId xmlns:p14="http://schemas.microsoft.com/office/powerpoint/2010/main" val="2184669099"/>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9992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2DF14-1B86-4BB4-BF20-43601468D33A}"/>
              </a:ext>
            </a:extLst>
          </p:cNvPr>
          <p:cNvSpPr>
            <a:spLocks noGrp="1"/>
          </p:cNvSpPr>
          <p:nvPr>
            <p:ph type="title"/>
          </p:nvPr>
        </p:nvSpPr>
        <p:spPr/>
        <p:txBody>
          <a:bodyPr/>
          <a:lstStyle/>
          <a:p>
            <a:r>
              <a:rPr lang="en-AU" b="1" dirty="0"/>
              <a:t>Evaluation of Spiking Neuron Devices</a:t>
            </a:r>
          </a:p>
        </p:txBody>
      </p:sp>
      <p:sp>
        <p:nvSpPr>
          <p:cNvPr id="3" name="Content Placeholder 2">
            <a:extLst>
              <a:ext uri="{FF2B5EF4-FFF2-40B4-BE49-F238E27FC236}">
                <a16:creationId xmlns:a16="http://schemas.microsoft.com/office/drawing/2014/main" id="{4844935B-2D0C-45FF-A004-EA0B37553F09}"/>
              </a:ext>
            </a:extLst>
          </p:cNvPr>
          <p:cNvSpPr>
            <a:spLocks noGrp="1"/>
          </p:cNvSpPr>
          <p:nvPr>
            <p:ph sz="quarter" idx="10"/>
          </p:nvPr>
        </p:nvSpPr>
        <p:spPr>
          <a:xfrm>
            <a:off x="4028948" y="1614960"/>
            <a:ext cx="3803904" cy="3668239"/>
          </a:xfrm>
        </p:spPr>
        <p:txBody>
          <a:bodyPr>
            <a:normAutofit/>
          </a:bodyPr>
          <a:lstStyle/>
          <a:p>
            <a:r>
              <a:rPr lang="en-AU" sz="1800" b="1" dirty="0"/>
              <a:t>2) Dependency on the number of skyrmions for weight</a:t>
            </a:r>
          </a:p>
          <a:p>
            <a:r>
              <a:rPr lang="en-US" sz="1800" dirty="0"/>
              <a:t>Current artificial synaptic devices that store weights are </a:t>
            </a:r>
            <a:r>
              <a:rPr lang="en-US" sz="1800" b="1" dirty="0"/>
              <a:t>limited by the number of the skyrmions  </a:t>
            </a:r>
          </a:p>
          <a:p>
            <a:endParaRPr lang="en-AU" sz="1800" dirty="0"/>
          </a:p>
        </p:txBody>
      </p:sp>
      <p:sp>
        <p:nvSpPr>
          <p:cNvPr id="6" name="Slide Number Placeholder 5">
            <a:extLst>
              <a:ext uri="{FF2B5EF4-FFF2-40B4-BE49-F238E27FC236}">
                <a16:creationId xmlns:a16="http://schemas.microsoft.com/office/drawing/2014/main" id="{3A294A9C-B3F5-40FA-9C4C-566E6B2ABEBF}"/>
              </a:ext>
            </a:extLst>
          </p:cNvPr>
          <p:cNvSpPr>
            <a:spLocks noGrp="1"/>
          </p:cNvSpPr>
          <p:nvPr>
            <p:ph type="sldNum" sz="quarter" idx="4"/>
          </p:nvPr>
        </p:nvSpPr>
        <p:spPr/>
        <p:txBody>
          <a:bodyPr/>
          <a:lstStyle/>
          <a:p>
            <a:fld id="{9860EDB8-5305-433F-BE41-D7A86D811DB3}" type="slidenum">
              <a:rPr lang="en-US" smtClean="0"/>
              <a:pPr/>
              <a:t>7</a:t>
            </a:fld>
            <a:endParaRPr lang="en-US"/>
          </a:p>
        </p:txBody>
      </p:sp>
      <p:sp>
        <p:nvSpPr>
          <p:cNvPr id="7" name="Content Placeholder 2">
            <a:extLst>
              <a:ext uri="{FF2B5EF4-FFF2-40B4-BE49-F238E27FC236}">
                <a16:creationId xmlns:a16="http://schemas.microsoft.com/office/drawing/2014/main" id="{F1CDDDF4-A17F-44E4-8047-66D20B98B498}"/>
              </a:ext>
            </a:extLst>
          </p:cNvPr>
          <p:cNvSpPr txBox="1">
            <a:spLocks/>
          </p:cNvSpPr>
          <p:nvPr/>
        </p:nvSpPr>
        <p:spPr>
          <a:xfrm>
            <a:off x="288958" y="1594879"/>
            <a:ext cx="3803904" cy="366823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spcAft>
                <a:spcPts val="120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AU" sz="1800" b="1" dirty="0"/>
              <a:t>1) Displacement based devices are limited by size</a:t>
            </a:r>
          </a:p>
          <a:p>
            <a:r>
              <a:rPr lang="en-US" sz="1800" dirty="0"/>
              <a:t>Current artificial synaptic devices that use displacement </a:t>
            </a:r>
            <a:r>
              <a:rPr lang="en-US" sz="1800" b="1" dirty="0"/>
              <a:t>are limited by device size </a:t>
            </a:r>
            <a:r>
              <a:rPr lang="en-US" sz="1800" dirty="0"/>
              <a:t>during integration, and storage of weights as displacement</a:t>
            </a:r>
            <a:endParaRPr lang="en-US" sz="1800" b="1" dirty="0"/>
          </a:p>
        </p:txBody>
      </p:sp>
      <p:sp>
        <p:nvSpPr>
          <p:cNvPr id="8" name="Content Placeholder 2">
            <a:extLst>
              <a:ext uri="{FF2B5EF4-FFF2-40B4-BE49-F238E27FC236}">
                <a16:creationId xmlns:a16="http://schemas.microsoft.com/office/drawing/2014/main" id="{1697BF88-DF93-4055-858D-4AD993EA5CD1}"/>
              </a:ext>
            </a:extLst>
          </p:cNvPr>
          <p:cNvSpPr txBox="1">
            <a:spLocks/>
          </p:cNvSpPr>
          <p:nvPr/>
        </p:nvSpPr>
        <p:spPr>
          <a:xfrm>
            <a:off x="8051802" y="1594880"/>
            <a:ext cx="3684791" cy="276756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spcAft>
                <a:spcPts val="120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AU" sz="1800" b="1" dirty="0"/>
              <a:t>3) Dependent on the number of skyrmions to determine the firing threshold </a:t>
            </a:r>
          </a:p>
          <a:p>
            <a:r>
              <a:rPr lang="en-US" sz="1800" dirty="0"/>
              <a:t>The resolution of firing is often not analogue, but </a:t>
            </a:r>
            <a:r>
              <a:rPr lang="en-US" sz="1800" b="1" dirty="0"/>
              <a:t>dependent on the number of skyrmions because </a:t>
            </a:r>
            <a:r>
              <a:rPr lang="en-US" sz="1800" dirty="0"/>
              <a:t>m</a:t>
            </a:r>
            <a:r>
              <a:rPr lang="en-AU" sz="1800" dirty="0"/>
              <a:t>ore fidelity requires more skyrmion.</a:t>
            </a:r>
          </a:p>
          <a:p>
            <a:pPr marL="285750" indent="-285750">
              <a:buFont typeface="Arial" panose="020B0604020202020204" pitchFamily="34" charset="0"/>
              <a:buChar char="•"/>
            </a:pPr>
            <a:endParaRPr lang="en-AU" sz="1800" dirty="0"/>
          </a:p>
        </p:txBody>
      </p:sp>
      <p:sp>
        <p:nvSpPr>
          <p:cNvPr id="9" name="TextBox 8">
            <a:extLst>
              <a:ext uri="{FF2B5EF4-FFF2-40B4-BE49-F238E27FC236}">
                <a16:creationId xmlns:a16="http://schemas.microsoft.com/office/drawing/2014/main" id="{38F9FC28-23D0-4C0E-97A1-00998A230613}"/>
              </a:ext>
            </a:extLst>
          </p:cNvPr>
          <p:cNvSpPr txBox="1"/>
          <p:nvPr/>
        </p:nvSpPr>
        <p:spPr>
          <a:xfrm>
            <a:off x="2292096" y="4960034"/>
            <a:ext cx="7442708" cy="646331"/>
          </a:xfrm>
          <a:prstGeom prst="rect">
            <a:avLst/>
          </a:prstGeom>
          <a:noFill/>
        </p:spPr>
        <p:txBody>
          <a:bodyPr wrap="square" rtlCol="0">
            <a:spAutoFit/>
          </a:bodyPr>
          <a:lstStyle/>
          <a:p>
            <a:pPr algn="ctr"/>
            <a:r>
              <a:rPr lang="en-AU" b="1" dirty="0"/>
              <a:t>An alternative approach to displacement and number of skyrmion dependent devices could be spin waves!</a:t>
            </a:r>
          </a:p>
        </p:txBody>
      </p:sp>
      <p:graphicFrame>
        <p:nvGraphicFramePr>
          <p:cNvPr id="11" name="Diagram 10">
            <a:extLst>
              <a:ext uri="{FF2B5EF4-FFF2-40B4-BE49-F238E27FC236}">
                <a16:creationId xmlns:a16="http://schemas.microsoft.com/office/drawing/2014/main" id="{AFB66051-1880-4BB1-94EE-14AFF6A34C67}"/>
              </a:ext>
            </a:extLst>
          </p:cNvPr>
          <p:cNvGraphicFramePr/>
          <p:nvPr>
            <p:extLst>
              <p:ext uri="{D42A27DB-BD31-4B8C-83A1-F6EECF244321}">
                <p14:modId xmlns:p14="http://schemas.microsoft.com/office/powerpoint/2010/main" val="2184669099"/>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278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4294-FDE3-43A4-8C74-F4962C6CB683}"/>
              </a:ext>
            </a:extLst>
          </p:cNvPr>
          <p:cNvSpPr>
            <a:spLocks noGrp="1"/>
          </p:cNvSpPr>
          <p:nvPr>
            <p:ph type="title"/>
          </p:nvPr>
        </p:nvSpPr>
        <p:spPr>
          <a:xfrm>
            <a:off x="433918" y="194565"/>
            <a:ext cx="11214100" cy="555554"/>
          </a:xfrm>
        </p:spPr>
        <p:txBody>
          <a:bodyPr>
            <a:normAutofit fontScale="90000"/>
          </a:bodyPr>
          <a:lstStyle/>
          <a:p>
            <a:r>
              <a:rPr lang="en-AU" b="1" dirty="0"/>
              <a:t>Features of Skyrmions and Spin Waves (SWs) using Skyrmion Arrangement</a:t>
            </a:r>
            <a:endParaRPr lang="en-US" b="1" dirty="0"/>
          </a:p>
        </p:txBody>
      </p:sp>
      <p:sp>
        <p:nvSpPr>
          <p:cNvPr id="9" name="Content Placeholder 8">
            <a:extLst>
              <a:ext uri="{FF2B5EF4-FFF2-40B4-BE49-F238E27FC236}">
                <a16:creationId xmlns:a16="http://schemas.microsoft.com/office/drawing/2014/main" id="{779216B7-63F6-4503-A16B-F88B80CC3167}"/>
              </a:ext>
            </a:extLst>
          </p:cNvPr>
          <p:cNvSpPr>
            <a:spLocks noGrp="1"/>
          </p:cNvSpPr>
          <p:nvPr>
            <p:ph sz="quarter" idx="10"/>
          </p:nvPr>
        </p:nvSpPr>
        <p:spPr/>
        <p:txBody>
          <a:bodyPr>
            <a:normAutofit/>
          </a:bodyPr>
          <a:lstStyle/>
          <a:p>
            <a:pPr marL="342900" indent="-342900">
              <a:buFont typeface="Arial" panose="020B0604020202020204" pitchFamily="34" charset="0"/>
              <a:buChar char="•"/>
            </a:pPr>
            <a:r>
              <a:rPr lang="en-AU" sz="2000" dirty="0"/>
              <a:t>Skyrmions at certain distances can </a:t>
            </a:r>
            <a:r>
              <a:rPr lang="en-AU" sz="2000" b="1" dirty="0"/>
              <a:t>amplify or attenuate the SWs from STNO</a:t>
            </a:r>
          </a:p>
          <a:p>
            <a:pPr marL="342900" indent="-342900">
              <a:buFont typeface="Arial" panose="020B0604020202020204" pitchFamily="34" charset="0"/>
              <a:buChar char="•"/>
            </a:pPr>
            <a:r>
              <a:rPr lang="en-AU" sz="2000" dirty="0"/>
              <a:t>Skyrmions can be created by </a:t>
            </a:r>
            <a:r>
              <a:rPr lang="en-AU" sz="2000" b="1" dirty="0"/>
              <a:t>SWs</a:t>
            </a:r>
          </a:p>
          <a:p>
            <a:pPr marL="342900" indent="-342900">
              <a:buFont typeface="Arial" panose="020B0604020202020204" pitchFamily="34" charset="0"/>
              <a:buChar char="•"/>
            </a:pPr>
            <a:r>
              <a:rPr lang="en-AU" sz="2000" dirty="0"/>
              <a:t>Skyrmions are treated as </a:t>
            </a:r>
            <a:r>
              <a:rPr lang="en-AU" sz="2000" b="1" dirty="0"/>
              <a:t>rigid particles</a:t>
            </a:r>
          </a:p>
          <a:p>
            <a:pPr marL="342900" indent="-342900">
              <a:buFont typeface="Arial" panose="020B0604020202020204" pitchFamily="34" charset="0"/>
              <a:buChar char="•"/>
            </a:pPr>
            <a:r>
              <a:rPr lang="en-AU" sz="2000" dirty="0"/>
              <a:t>Skyrmions are measured by </a:t>
            </a:r>
            <a:r>
              <a:rPr lang="en-AU" sz="2000" b="1" dirty="0"/>
              <a:t>measuring magnetoresistance</a:t>
            </a:r>
          </a:p>
          <a:p>
            <a:endParaRPr lang="en-AU" sz="2000" dirty="0"/>
          </a:p>
          <a:p>
            <a:endParaRPr lang="en-AU" sz="2000" dirty="0"/>
          </a:p>
          <a:p>
            <a:endParaRPr lang="en-US" sz="2000" dirty="0"/>
          </a:p>
        </p:txBody>
      </p:sp>
      <p:sp>
        <p:nvSpPr>
          <p:cNvPr id="4" name="Slide Number Placeholder 3">
            <a:extLst>
              <a:ext uri="{FF2B5EF4-FFF2-40B4-BE49-F238E27FC236}">
                <a16:creationId xmlns:a16="http://schemas.microsoft.com/office/drawing/2014/main" id="{544ECF29-517C-4C89-B3C0-AE9C6A9D57D3}"/>
              </a:ext>
            </a:extLst>
          </p:cNvPr>
          <p:cNvSpPr>
            <a:spLocks noGrp="1"/>
          </p:cNvSpPr>
          <p:nvPr>
            <p:ph type="sldNum" sz="quarter" idx="4"/>
          </p:nvPr>
        </p:nvSpPr>
        <p:spPr/>
        <p:txBody>
          <a:bodyPr>
            <a:normAutofit/>
          </a:bodyPr>
          <a:lstStyle/>
          <a:p>
            <a:pPr>
              <a:spcAft>
                <a:spcPts val="600"/>
              </a:spcAft>
            </a:pPr>
            <a:fld id="{12AFA3F4-9D4C-449C-AAC0-F8848C140BE5}" type="slidenum">
              <a:rPr lang="en-US" smtClean="0"/>
              <a:pPr>
                <a:spcAft>
                  <a:spcPts val="600"/>
                </a:spcAft>
              </a:pPr>
              <a:t>8</a:t>
            </a:fld>
            <a:endParaRPr lang="en-US"/>
          </a:p>
        </p:txBody>
      </p:sp>
      <p:pic>
        <p:nvPicPr>
          <p:cNvPr id="5" name="Content Placeholder 4">
            <a:extLst>
              <a:ext uri="{FF2B5EF4-FFF2-40B4-BE49-F238E27FC236}">
                <a16:creationId xmlns:a16="http://schemas.microsoft.com/office/drawing/2014/main" id="{3F9E342E-EF89-43D4-9B0D-06811BF658AA}"/>
              </a:ext>
            </a:extLst>
          </p:cNvPr>
          <p:cNvPicPr>
            <a:picLocks noChangeAspect="1"/>
          </p:cNvPicPr>
          <p:nvPr/>
        </p:nvPicPr>
        <p:blipFill rotWithShape="1">
          <a:blip r:embed="rId3"/>
          <a:srcRect l="3166" r="3560" b="-2"/>
          <a:stretch/>
        </p:blipFill>
        <p:spPr>
          <a:xfrm>
            <a:off x="6822677" y="1688133"/>
            <a:ext cx="3958954" cy="2769537"/>
          </a:xfrm>
          <a:prstGeom prst="rect">
            <a:avLst/>
          </a:prstGeom>
        </p:spPr>
      </p:pic>
      <p:sp>
        <p:nvSpPr>
          <p:cNvPr id="7" name="TextBox 6">
            <a:extLst>
              <a:ext uri="{FF2B5EF4-FFF2-40B4-BE49-F238E27FC236}">
                <a16:creationId xmlns:a16="http://schemas.microsoft.com/office/drawing/2014/main" id="{78B3E543-757E-497C-A2A3-AD777D36E44B}"/>
              </a:ext>
            </a:extLst>
          </p:cNvPr>
          <p:cNvSpPr txBox="1"/>
          <p:nvPr/>
        </p:nvSpPr>
        <p:spPr>
          <a:xfrm>
            <a:off x="5772404" y="4668007"/>
            <a:ext cx="6025896" cy="430887"/>
          </a:xfrm>
          <a:prstGeom prst="rect">
            <a:avLst/>
          </a:prstGeom>
          <a:noFill/>
        </p:spPr>
        <p:txBody>
          <a:bodyPr wrap="square" rtlCol="0">
            <a:spAutoFit/>
          </a:bodyPr>
          <a:lstStyle/>
          <a:p>
            <a:r>
              <a:rPr lang="en-GB" sz="1100" dirty="0"/>
              <a:t>V. P. K. </a:t>
            </a:r>
            <a:r>
              <a:rPr lang="en-GB" sz="1100" dirty="0" err="1"/>
              <a:t>Miriyala</a:t>
            </a:r>
            <a:r>
              <a:rPr lang="en-GB" sz="1100" dirty="0"/>
              <a:t>, Z. Zhu, G. Liang and X. Fong, "Spin-wave mediated interactions for majority computation using Skyrmions," Journal of Magnetism and Magnetic Materials, vol. 486, 2019. </a:t>
            </a:r>
            <a:endParaRPr lang="en-AU" sz="1100" dirty="0"/>
          </a:p>
        </p:txBody>
      </p:sp>
      <p:graphicFrame>
        <p:nvGraphicFramePr>
          <p:cNvPr id="11" name="Diagram 10">
            <a:extLst>
              <a:ext uri="{FF2B5EF4-FFF2-40B4-BE49-F238E27FC236}">
                <a16:creationId xmlns:a16="http://schemas.microsoft.com/office/drawing/2014/main" id="{4FDB5291-716E-4A29-B928-71931D6397BC}"/>
              </a:ext>
            </a:extLst>
          </p:cNvPr>
          <p:cNvGraphicFramePr/>
          <p:nvPr>
            <p:extLst>
              <p:ext uri="{D42A27DB-BD31-4B8C-83A1-F6EECF244321}">
                <p14:modId xmlns:p14="http://schemas.microsoft.com/office/powerpoint/2010/main" val="2184669099"/>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8841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87370-C4BB-46BB-9C86-09DC40E5F145}"/>
              </a:ext>
            </a:extLst>
          </p:cNvPr>
          <p:cNvSpPr>
            <a:spLocks noGrp="1"/>
          </p:cNvSpPr>
          <p:nvPr>
            <p:ph type="title"/>
          </p:nvPr>
        </p:nvSpPr>
        <p:spPr/>
        <p:txBody>
          <a:bodyPr>
            <a:normAutofit/>
          </a:bodyPr>
          <a:lstStyle/>
          <a:p>
            <a:r>
              <a:rPr lang="en-AU" b="1" dirty="0"/>
              <a:t>Possible Approaches using Skyrmion and SWs</a:t>
            </a:r>
            <a:endParaRPr lang="en-US" b="1" dirty="0"/>
          </a:p>
        </p:txBody>
      </p:sp>
      <p:sp>
        <p:nvSpPr>
          <p:cNvPr id="4" name="Slide Number Placeholder 3">
            <a:extLst>
              <a:ext uri="{FF2B5EF4-FFF2-40B4-BE49-F238E27FC236}">
                <a16:creationId xmlns:a16="http://schemas.microsoft.com/office/drawing/2014/main" id="{451F8BED-D40B-471E-BA46-66C7C9AAD3F7}"/>
              </a:ext>
            </a:extLst>
          </p:cNvPr>
          <p:cNvSpPr>
            <a:spLocks noGrp="1"/>
          </p:cNvSpPr>
          <p:nvPr>
            <p:ph type="sldNum" sz="quarter" idx="4"/>
          </p:nvPr>
        </p:nvSpPr>
        <p:spPr/>
        <p:txBody>
          <a:bodyPr/>
          <a:lstStyle/>
          <a:p>
            <a:fld id="{12AFA3F4-9D4C-449C-AAC0-F8848C140BE5}" type="slidenum">
              <a:rPr lang="en-US" smtClean="0"/>
              <a:t>9</a:t>
            </a:fld>
            <a:endParaRPr lang="en-US" dirty="0"/>
          </a:p>
        </p:txBody>
      </p:sp>
      <p:sp>
        <p:nvSpPr>
          <p:cNvPr id="7" name="TextBox 6">
            <a:extLst>
              <a:ext uri="{FF2B5EF4-FFF2-40B4-BE49-F238E27FC236}">
                <a16:creationId xmlns:a16="http://schemas.microsoft.com/office/drawing/2014/main" id="{C6770375-7257-4684-B0E2-960FF9B64170}"/>
              </a:ext>
            </a:extLst>
          </p:cNvPr>
          <p:cNvSpPr txBox="1"/>
          <p:nvPr/>
        </p:nvSpPr>
        <p:spPr>
          <a:xfrm>
            <a:off x="622025" y="1134706"/>
            <a:ext cx="10782849" cy="2585323"/>
          </a:xfrm>
          <a:prstGeom prst="rect">
            <a:avLst/>
          </a:prstGeom>
          <a:noFill/>
        </p:spPr>
        <p:txBody>
          <a:bodyPr wrap="square" rtlCol="0">
            <a:spAutoFit/>
          </a:bodyPr>
          <a:lstStyle/>
          <a:p>
            <a:r>
              <a:rPr lang="en-AU" b="1" dirty="0"/>
              <a:t>Advantages of SW approach</a:t>
            </a:r>
          </a:p>
          <a:p>
            <a:r>
              <a:rPr lang="en-AU" dirty="0"/>
              <a:t>Not ‘displacement’ dependent</a:t>
            </a:r>
          </a:p>
          <a:p>
            <a:pPr marL="914400" lvl="1" indent="-457200">
              <a:buAutoNum type="alphaLcPeriod"/>
            </a:pPr>
            <a:r>
              <a:rPr lang="en-AU" b="1" dirty="0"/>
              <a:t>Reduces limitation on size constraints</a:t>
            </a:r>
          </a:p>
          <a:p>
            <a:r>
              <a:rPr lang="en-AU" dirty="0"/>
              <a:t>Higher Resolution Weights</a:t>
            </a:r>
          </a:p>
          <a:p>
            <a:pPr marL="914400" lvl="1" indent="-457200">
              <a:buAutoNum type="alphaLcPeriod"/>
            </a:pPr>
            <a:r>
              <a:rPr lang="en-AU" b="1" dirty="0"/>
              <a:t>Wave interference is the medium for integration </a:t>
            </a:r>
            <a:r>
              <a:rPr lang="en-AU" dirty="0"/>
              <a:t>rather than displacement or number of skyrmions</a:t>
            </a:r>
          </a:p>
          <a:p>
            <a:pPr marL="914400" lvl="1" indent="-457200">
              <a:buAutoNum type="alphaLcPeriod"/>
            </a:pPr>
            <a:r>
              <a:rPr lang="en-AU" b="1" dirty="0"/>
              <a:t>Dependent on skyrmion arrangements </a:t>
            </a:r>
            <a:r>
              <a:rPr lang="en-AU" dirty="0"/>
              <a:t>rather than completely dependent on the number of skyrmions</a:t>
            </a:r>
          </a:p>
          <a:p>
            <a:endParaRPr lang="en-AU" dirty="0"/>
          </a:p>
        </p:txBody>
      </p:sp>
      <p:graphicFrame>
        <p:nvGraphicFramePr>
          <p:cNvPr id="10" name="Diagram 9">
            <a:extLst>
              <a:ext uri="{FF2B5EF4-FFF2-40B4-BE49-F238E27FC236}">
                <a16:creationId xmlns:a16="http://schemas.microsoft.com/office/drawing/2014/main" id="{67A137EB-DDFC-4B00-887B-0B2249D5E04D}"/>
              </a:ext>
            </a:extLst>
          </p:cNvPr>
          <p:cNvGraphicFramePr/>
          <p:nvPr>
            <p:extLst>
              <p:ext uri="{D42A27DB-BD31-4B8C-83A1-F6EECF244321}">
                <p14:modId xmlns:p14="http://schemas.microsoft.com/office/powerpoint/2010/main" val="2184669099"/>
              </p:ext>
            </p:extLst>
          </p:nvPr>
        </p:nvGraphicFramePr>
        <p:xfrm>
          <a:off x="665953" y="6519656"/>
          <a:ext cx="10401884" cy="2169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a:extLst>
              <a:ext uri="{FF2B5EF4-FFF2-40B4-BE49-F238E27FC236}">
                <a16:creationId xmlns:a16="http://schemas.microsoft.com/office/drawing/2014/main" id="{71900C4E-611B-4BE1-826C-64618449CE1D}"/>
              </a:ext>
            </a:extLst>
          </p:cNvPr>
          <p:cNvSpPr txBox="1"/>
          <p:nvPr/>
        </p:nvSpPr>
        <p:spPr>
          <a:xfrm>
            <a:off x="865677" y="3778562"/>
            <a:ext cx="10295546" cy="2308324"/>
          </a:xfrm>
          <a:prstGeom prst="rect">
            <a:avLst/>
          </a:prstGeom>
          <a:noFill/>
        </p:spPr>
        <p:txBody>
          <a:bodyPr wrap="square" rtlCol="0">
            <a:spAutoFit/>
          </a:bodyPr>
          <a:lstStyle/>
          <a:p>
            <a:r>
              <a:rPr lang="en-AU" b="1" dirty="0"/>
              <a:t>Mapping to IF Model to Skyrmion Arrangement</a:t>
            </a:r>
          </a:p>
          <a:p>
            <a:r>
              <a:rPr lang="en-AU" dirty="0"/>
              <a:t>1. Integration: Interference between spin-waves at the STNO region</a:t>
            </a:r>
          </a:p>
          <a:p>
            <a:r>
              <a:rPr lang="en-AU" dirty="0"/>
              <a:t>2. Thresholding for Firing: Does a skyrmion nucleate or not in the STNO region after 7ns</a:t>
            </a:r>
          </a:p>
          <a:p>
            <a:r>
              <a:rPr lang="en-AU" b="1" dirty="0"/>
              <a:t>3. Synaptic Weights</a:t>
            </a:r>
            <a:r>
              <a:rPr lang="en-AU" dirty="0"/>
              <a:t>: </a:t>
            </a:r>
          </a:p>
          <a:p>
            <a:r>
              <a:rPr lang="en-AU" dirty="0"/>
              <a:t>	1)  What are the different forms of skyrmion arrangement?</a:t>
            </a:r>
          </a:p>
          <a:p>
            <a:r>
              <a:rPr lang="en-AU" dirty="0"/>
              <a:t>	2)  How can one develop a spin wave-mediated spiking neuron?</a:t>
            </a:r>
          </a:p>
          <a:p>
            <a:r>
              <a:rPr lang="en-AU" dirty="0"/>
              <a:t>	3)  How can one develop a spin-wave mediated spiking neural network? </a:t>
            </a:r>
          </a:p>
          <a:p>
            <a:endParaRPr lang="en-AU" dirty="0"/>
          </a:p>
        </p:txBody>
      </p:sp>
    </p:spTree>
    <p:extLst>
      <p:ext uri="{BB962C8B-B14F-4D97-AF65-F5344CB8AC3E}">
        <p14:creationId xmlns:p14="http://schemas.microsoft.com/office/powerpoint/2010/main" val="1844307686"/>
      </p:ext>
    </p:extLst>
  </p:cSld>
  <p:clrMapOvr>
    <a:masterClrMapping/>
  </p:clrMapOvr>
</p:sld>
</file>

<file path=ppt/theme/theme1.xml><?xml version="1.0" encoding="utf-8"?>
<a:theme xmlns:a="http://schemas.openxmlformats.org/drawingml/2006/main" name="WelcomeDoc">
  <a:themeElements>
    <a:clrScheme name="Custom 1">
      <a:dk1>
        <a:srgbClr val="000000"/>
      </a:dk1>
      <a:lt1>
        <a:srgbClr val="FFFFFF"/>
      </a:lt1>
      <a:dk2>
        <a:srgbClr val="44546A"/>
      </a:dk2>
      <a:lt2>
        <a:srgbClr val="E7E6E6"/>
      </a:lt2>
      <a:accent1>
        <a:srgbClr val="4472C4"/>
      </a:accent1>
      <a:accent2>
        <a:srgbClr val="CF3D1C"/>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accent5"/>
        </a:lnRef>
        <a:fillRef idx="1">
          <a:schemeClr val="lt1"/>
        </a:fillRef>
        <a:effectRef idx="0">
          <a:schemeClr val="accent5"/>
        </a:effectRef>
        <a:fontRef idx="minor">
          <a:schemeClr val="dk1"/>
        </a:fontRef>
      </a:style>
    </a:spDef>
  </a:objectDefaults>
  <a:extraClrSchemeLst/>
  <a:extLst>
    <a:ext uri="{05A4C25C-085E-4340-85A3-A5531E510DB2}">
      <thm15:themeFamily xmlns:thm15="http://schemas.microsoft.com/office/thememl/2012/main" name="TF67260247_WAC.pptx" id="{F2682B56-44BC-40B3-B481-AD4969A53F6C}" vid="{4B878AC7-3D3F-42EE-8E31-8D4AB98FD5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4F5136B538B641B1A6F5F71D5C858A" ma:contentTypeVersion="12" ma:contentTypeDescription="Create a new document." ma:contentTypeScope="" ma:versionID="4e5398a9c25c5cefbd9484157d5fcc2c">
  <xsd:schema xmlns:xsd="http://www.w3.org/2001/XMLSchema" xmlns:xs="http://www.w3.org/2001/XMLSchema" xmlns:p="http://schemas.microsoft.com/office/2006/metadata/properties" xmlns:ns3="a5377b73-0725-4e3f-9955-f6125f33af18" xmlns:ns4="d41be777-9d7d-40bb-8da2-4e786af2587a" targetNamespace="http://schemas.microsoft.com/office/2006/metadata/properties" ma:root="true" ma:fieldsID="79e923463aa0f88ecab5a7c93d095d8b" ns3:_="" ns4:_="">
    <xsd:import namespace="a5377b73-0725-4e3f-9955-f6125f33af18"/>
    <xsd:import namespace="d41be777-9d7d-40bb-8da2-4e786af2587a"/>
    <xsd:element name="properties">
      <xsd:complexType>
        <xsd:sequence>
          <xsd:element name="documentManagement">
            <xsd:complexType>
              <xsd:all>
                <xsd:element ref="ns3:MediaServiceMetadata" minOccurs="0"/>
                <xsd:element ref="ns3:MediaServiceFastMetadata" minOccurs="0"/>
                <xsd:element ref="ns3:MediaServiceDateTaken" minOccurs="0"/>
                <xsd:element ref="ns4:SharedWithUsers" minOccurs="0"/>
                <xsd:element ref="ns3:MediaServiceAutoTag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377b73-0725-4e3f-9955-f6125f33af18"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41be777-9d7d-40bb-8da2-4e786af2587a"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SharingHintHash" ma:index="14"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a5377b73-0725-4e3f-9955-f6125f33af18" xsi:nil="true"/>
  </documentManagement>
</p:properties>
</file>

<file path=customXml/itemProps1.xml><?xml version="1.0" encoding="utf-8"?>
<ds:datastoreItem xmlns:ds="http://schemas.openxmlformats.org/officeDocument/2006/customXml" ds:itemID="{6687D364-71E6-4E62-B9C0-9533605E82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5377b73-0725-4e3f-9955-f6125f33af18"/>
    <ds:schemaRef ds:uri="d41be777-9d7d-40bb-8da2-4e786af258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A872F5-C786-4F0E-83F8-BEC4C116F803}">
  <ds:schemaRefs>
    <ds:schemaRef ds:uri="http://schemas.microsoft.com/sharepoint/v3/contenttype/forms"/>
  </ds:schemaRefs>
</ds:datastoreItem>
</file>

<file path=customXml/itemProps3.xml><?xml version="1.0" encoding="utf-8"?>
<ds:datastoreItem xmlns:ds="http://schemas.openxmlformats.org/officeDocument/2006/customXml" ds:itemID="{F4F1D123-CC6D-4E02-8BCC-10427A2724F5}">
  <ds:schemaRefs>
    <ds:schemaRef ds:uri="http://schemas.microsoft.com/office/2006/metadata/propertie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d41be777-9d7d-40bb-8da2-4e786af2587a"/>
    <ds:schemaRef ds:uri="http://purl.org/dc/terms/"/>
    <ds:schemaRef ds:uri="http://purl.org/dc/dcmitype/"/>
    <ds:schemaRef ds:uri="a5377b73-0725-4e3f-9955-f6125f33af1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Welcome to PowerPoint</Template>
  <TotalTime>6358</TotalTime>
  <Words>5351</Words>
  <Application>Microsoft Office PowerPoint</Application>
  <PresentationFormat>Widescreen</PresentationFormat>
  <Paragraphs>820</Paragraphs>
  <Slides>41</Slides>
  <Notes>33</Notes>
  <HiddenSlides>0</HiddenSlides>
  <MMClips>9</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WelcomeDoc</vt:lpstr>
      <vt:lpstr>Spin-wave-mediated Skyrmionics for Spiking Neurons</vt:lpstr>
      <vt:lpstr>Executive Summary</vt:lpstr>
      <vt:lpstr>Biological Neurons are being modelled mathematically</vt:lpstr>
      <vt:lpstr>Spintronic hardware are strong candidates for modelling neuron behaviour</vt:lpstr>
      <vt:lpstr>Comparison of Skyrmion Implementations</vt:lpstr>
      <vt:lpstr>Adaptive weight but size and resolution limited: Huang et al. (2017)</vt:lpstr>
      <vt:lpstr>Evaluation of Spiking Neuron Devices</vt:lpstr>
      <vt:lpstr>Features of Skyrmions and Spin Waves (SWs) using Skyrmion Arrangement</vt:lpstr>
      <vt:lpstr>Possible Approaches using Skyrmion and SWs</vt:lpstr>
      <vt:lpstr>Motivation for Experiments</vt:lpstr>
      <vt:lpstr>CA2 Proposed Experiments (Old) </vt:lpstr>
      <vt:lpstr>Methodology</vt:lpstr>
      <vt:lpstr>Testbed Device Setup</vt:lpstr>
      <vt:lpstr>Testbed Verification: FFT and Spatial FFT</vt:lpstr>
      <vt:lpstr>Experiments Overview</vt:lpstr>
      <vt:lpstr>Experiment 1: Skyrmion arrangement requirements</vt:lpstr>
      <vt:lpstr>Experiment 1: Single Skyrmion Results Attenuation and Amplification</vt:lpstr>
      <vt:lpstr>Experiment 1: Single Skyrmion Analysis </vt:lpstr>
      <vt:lpstr>Experiment 1: Rectifying 175nm Results </vt:lpstr>
      <vt:lpstr>Experiment 1: Double Skyrmion Results </vt:lpstr>
      <vt:lpstr>Experiment 1: Double Skyrmion Results </vt:lpstr>
      <vt:lpstr>Experiment 1: Double Skyrmion Graphical Results </vt:lpstr>
      <vt:lpstr>Experiment 1: Double Skyrmion Analysis </vt:lpstr>
      <vt:lpstr>Experiment 1: Ring Configuration</vt:lpstr>
      <vt:lpstr>Experiment 2: Ring Configuration Results</vt:lpstr>
      <vt:lpstr>Experiment 2: Ring Configuration Graphical Results</vt:lpstr>
      <vt:lpstr>Experiment 1: Current Density </vt:lpstr>
      <vt:lpstr>Experiment 1: Summary</vt:lpstr>
      <vt:lpstr>Experiment 2:  Temporal based Spin Mediated Neuron Device </vt:lpstr>
      <vt:lpstr>Experiment 2:  Motivation for Spike-timing-dependent plasticity self-learning model (STDP) </vt:lpstr>
      <vt:lpstr>Experiment 2: STDP State Allocation </vt:lpstr>
      <vt:lpstr>PowerPoint Presentation</vt:lpstr>
      <vt:lpstr>Experiment 2: Parameters for STDP Spiking Neuron</vt:lpstr>
      <vt:lpstr>Experiment 2: Simulation </vt:lpstr>
      <vt:lpstr>Experiment 3: SNN</vt:lpstr>
      <vt:lpstr>Experiment 3: Simulation</vt:lpstr>
      <vt:lpstr>Summary of Experiments</vt:lpstr>
      <vt:lpstr>Conclusion</vt:lpstr>
      <vt:lpstr>Future Works</vt:lpstr>
      <vt:lpstr>Thank you for your time. Q&amp;A</vt:lpstr>
      <vt:lpstr>Appendix A. BRIAN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Spin-Wave approaches towards a Spiking Neuron Implementation</dc:title>
  <dc:creator>Wilbert Tan</dc:creator>
  <cp:keywords/>
  <cp:lastModifiedBy>Wilbert Tan</cp:lastModifiedBy>
  <cp:revision>36</cp:revision>
  <dcterms:created xsi:type="dcterms:W3CDTF">2020-12-16T01:41:37Z</dcterms:created>
  <dcterms:modified xsi:type="dcterms:W3CDTF">2025-12-26T11:06:38Z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0x0101001A4F5136B538B641B1A6F5F71D5C858A</vt:lpwstr>
  </property>
</Properties>
</file>